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ira Sans Bold" charset="1" panose="020B0803050000020004"/>
      <p:regular r:id="rId10"/>
    </p:embeddedFont>
    <p:embeddedFont>
      <p:font typeface="Fira Sans Bold Bold" charset="1" panose="020B0903050000020004"/>
      <p:regular r:id="rId11"/>
    </p:embeddedFont>
    <p:embeddedFont>
      <p:font typeface="Fira Sans Bold Italics" charset="1" panose="020B0803050000020004"/>
      <p:regular r:id="rId12"/>
    </p:embeddedFont>
    <p:embeddedFont>
      <p:font typeface="Fira Sans Bold Bold Italics" charset="1" panose="020B0903050000020004"/>
      <p:regular r:id="rId13"/>
    </p:embeddedFont>
    <p:embeddedFont>
      <p:font typeface="Fira Sans Light" charset="1" panose="020B0403050000020004"/>
      <p:regular r:id="rId14"/>
    </p:embeddedFont>
    <p:embeddedFont>
      <p:font typeface="Fira Sans Light Bold" charset="1" panose="020B0503050000020004"/>
      <p:regular r:id="rId15"/>
    </p:embeddedFont>
    <p:embeddedFont>
      <p:font typeface="Fira Sans Light Italics" charset="1" panose="020B0403050000020004"/>
      <p:regular r:id="rId16"/>
    </p:embeddedFont>
    <p:embeddedFont>
      <p:font typeface="Fira Sans Light Bold Italics" charset="1" panose="020B0503050000020004"/>
      <p:regular r:id="rId17"/>
    </p:embeddedFont>
    <p:embeddedFont>
      <p:font typeface="Fira Sans Medium" charset="1" panose="020B0603050000020004"/>
      <p:regular r:id="rId18"/>
    </p:embeddedFont>
    <p:embeddedFont>
      <p:font typeface="Fira Sans Medium Bold" charset="1" panose="020B0603050000020004"/>
      <p:regular r:id="rId19"/>
    </p:embeddedFont>
    <p:embeddedFont>
      <p:font typeface="Fira Sans Medium Italics" charset="1" panose="020B0603050000020004"/>
      <p:regular r:id="rId20"/>
    </p:embeddedFont>
    <p:embeddedFont>
      <p:font typeface="Fira Sans Medium Bold Italics" charset="1" panose="020B07030500000200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16078" y="1879505"/>
            <a:ext cx="7516711" cy="1530350"/>
          </a:xfrm>
          <a:prstGeom prst="rect">
            <a:avLst/>
          </a:prstGeom>
        </p:spPr>
        <p:txBody>
          <a:bodyPr anchor="t" rtlCol="false" tIns="0" lIns="0" bIns="0" rIns="0">
            <a:spAutoFit/>
          </a:bodyPr>
          <a:lstStyle/>
          <a:p>
            <a:pPr>
              <a:lnSpc>
                <a:spcPts val="11499"/>
              </a:lnSpc>
            </a:pPr>
            <a:r>
              <a:rPr lang="en-US" sz="11499" spc="344">
                <a:solidFill>
                  <a:srgbClr val="FF1616"/>
                </a:solidFill>
                <a:latin typeface="Fira Sans Bold"/>
              </a:rPr>
              <a:t>STUDBUD</a:t>
            </a:r>
          </a:p>
        </p:txBody>
      </p:sp>
      <p:sp>
        <p:nvSpPr>
          <p:cNvPr name="TextBox 3" id="3"/>
          <p:cNvSpPr txBox="true"/>
          <p:nvPr/>
        </p:nvSpPr>
        <p:spPr>
          <a:xfrm rot="0">
            <a:off x="716078" y="3605523"/>
            <a:ext cx="5833615" cy="1195574"/>
          </a:xfrm>
          <a:prstGeom prst="rect">
            <a:avLst/>
          </a:prstGeom>
        </p:spPr>
        <p:txBody>
          <a:bodyPr anchor="t" rtlCol="false" tIns="0" lIns="0" bIns="0" rIns="0">
            <a:spAutoFit/>
          </a:bodyPr>
          <a:lstStyle/>
          <a:p>
            <a:pPr>
              <a:lnSpc>
                <a:spcPts val="4745"/>
              </a:lnSpc>
            </a:pPr>
            <a:r>
              <a:rPr lang="en-US" sz="3389" spc="101">
                <a:solidFill>
                  <a:srgbClr val="000000"/>
                </a:solidFill>
                <a:latin typeface="Fira Sans Light Bold"/>
              </a:rPr>
              <a:t>A digital solution to maintain your productivity!</a:t>
            </a:r>
          </a:p>
        </p:txBody>
      </p:sp>
      <p:grpSp>
        <p:nvGrpSpPr>
          <p:cNvPr name="Group 4" id="4"/>
          <p:cNvGrpSpPr/>
          <p:nvPr/>
        </p:nvGrpSpPr>
        <p:grpSpPr>
          <a:xfrm rot="0">
            <a:off x="8232789" y="7536187"/>
            <a:ext cx="7953476" cy="6888453"/>
            <a:chOff x="0" y="0"/>
            <a:chExt cx="6202680" cy="5372100"/>
          </a:xfrm>
        </p:grpSpPr>
        <p:sp>
          <p:nvSpPr>
            <p:cNvPr name="Freeform 5" id="5"/>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FFDE59"/>
            </a:solidFill>
          </p:spPr>
        </p:sp>
      </p:grpSp>
      <p:grpSp>
        <p:nvGrpSpPr>
          <p:cNvPr name="Group 6" id="6"/>
          <p:cNvGrpSpPr/>
          <p:nvPr/>
        </p:nvGrpSpPr>
        <p:grpSpPr>
          <a:xfrm rot="0">
            <a:off x="14153591" y="4091960"/>
            <a:ext cx="7953476" cy="6888453"/>
            <a:chOff x="0" y="0"/>
            <a:chExt cx="6202680" cy="5372100"/>
          </a:xfrm>
        </p:grpSpPr>
        <p:sp>
          <p:nvSpPr>
            <p:cNvPr name="Freeform 7" id="7"/>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FF914D"/>
            </a:solidFill>
          </p:spPr>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152399" y="4476655"/>
            <a:ext cx="3001192" cy="3717692"/>
          </a:xfrm>
          <a:prstGeom prst="rect">
            <a:avLst/>
          </a:prstGeom>
        </p:spPr>
      </p:pic>
      <p:sp>
        <p:nvSpPr>
          <p:cNvPr name="TextBox 9" id="9"/>
          <p:cNvSpPr txBox="true"/>
          <p:nvPr/>
        </p:nvSpPr>
        <p:spPr>
          <a:xfrm rot="0">
            <a:off x="13820759" y="971550"/>
            <a:ext cx="3438541" cy="448564"/>
          </a:xfrm>
          <a:prstGeom prst="rect">
            <a:avLst/>
          </a:prstGeom>
        </p:spPr>
        <p:txBody>
          <a:bodyPr anchor="t" rtlCol="false" tIns="0" lIns="0" bIns="0" rIns="0">
            <a:spAutoFit/>
          </a:bodyPr>
          <a:lstStyle/>
          <a:p>
            <a:pPr>
              <a:lnSpc>
                <a:spcPts val="3626"/>
              </a:lnSpc>
            </a:pPr>
            <a:r>
              <a:rPr lang="en-US" sz="2590" spc="77">
                <a:solidFill>
                  <a:srgbClr val="FF1616"/>
                </a:solidFill>
                <a:latin typeface="Fira Sans Bold Bold"/>
              </a:rPr>
              <a:t> December 26, 2022</a:t>
            </a:r>
          </a:p>
        </p:txBody>
      </p:sp>
      <p:sp>
        <p:nvSpPr>
          <p:cNvPr name="TextBox 10" id="10"/>
          <p:cNvSpPr txBox="true"/>
          <p:nvPr/>
        </p:nvSpPr>
        <p:spPr>
          <a:xfrm rot="0">
            <a:off x="1231842" y="6857247"/>
            <a:ext cx="5630473" cy="2401053"/>
          </a:xfrm>
          <a:prstGeom prst="rect">
            <a:avLst/>
          </a:prstGeom>
        </p:spPr>
        <p:txBody>
          <a:bodyPr anchor="t" rtlCol="false" tIns="0" lIns="0" bIns="0" rIns="0">
            <a:spAutoFit/>
          </a:bodyPr>
          <a:lstStyle/>
          <a:p>
            <a:pPr>
              <a:lnSpc>
                <a:spcPts val="4745"/>
              </a:lnSpc>
            </a:pPr>
            <a:r>
              <a:rPr lang="en-US" sz="3389" spc="101">
                <a:solidFill>
                  <a:srgbClr val="FF1616"/>
                </a:solidFill>
                <a:latin typeface="Fira Sans Light Bold"/>
              </a:rPr>
              <a:t>Developer:</a:t>
            </a:r>
          </a:p>
          <a:p>
            <a:pPr>
              <a:lnSpc>
                <a:spcPts val="4745"/>
              </a:lnSpc>
            </a:pPr>
            <a:r>
              <a:rPr lang="en-US" sz="3389" spc="101">
                <a:solidFill>
                  <a:srgbClr val="FF1616"/>
                </a:solidFill>
                <a:latin typeface="Fira Sans Light Bold"/>
              </a:rPr>
              <a:t>Raiyan Ashraf</a:t>
            </a:r>
          </a:p>
          <a:p>
            <a:pPr>
              <a:lnSpc>
                <a:spcPts val="4745"/>
              </a:lnSpc>
            </a:pPr>
            <a:r>
              <a:rPr lang="en-US" sz="3389" spc="101">
                <a:solidFill>
                  <a:srgbClr val="FF1616"/>
                </a:solidFill>
                <a:latin typeface="Fira Sans Light Bold"/>
              </a:rPr>
              <a:t>Roll: 1907023</a:t>
            </a:r>
          </a:p>
          <a:p>
            <a:pPr>
              <a:lnSpc>
                <a:spcPts val="4745"/>
              </a:lnSpc>
            </a:pPr>
            <a:r>
              <a:rPr lang="en-US" sz="3389" spc="101">
                <a:solidFill>
                  <a:srgbClr val="FF1616"/>
                </a:solidFill>
                <a:latin typeface="Fira Sans Light Bold"/>
              </a:rPr>
              <a:t>Dept of CSE, KUET.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39467" y="-7512788"/>
            <a:ext cx="20298767" cy="9274697"/>
            <a:chOff x="0" y="0"/>
            <a:chExt cx="11757473" cy="5372100"/>
          </a:xfrm>
        </p:grpSpPr>
        <p:sp>
          <p:nvSpPr>
            <p:cNvPr name="Freeform 3" id="3"/>
            <p:cNvSpPr/>
            <p:nvPr/>
          </p:nvSpPr>
          <p:spPr>
            <a:xfrm>
              <a:off x="0" y="0"/>
              <a:ext cx="11757473" cy="5372100"/>
            </a:xfrm>
            <a:custGeom>
              <a:avLst/>
              <a:gdLst/>
              <a:ahLst/>
              <a:cxnLst/>
              <a:rect r="r" b="b" t="t" l="l"/>
              <a:pathLst>
                <a:path h="5372100" w="11757473">
                  <a:moveTo>
                    <a:pt x="10206803" y="0"/>
                  </a:moveTo>
                  <a:lnTo>
                    <a:pt x="1550670" y="0"/>
                  </a:lnTo>
                  <a:lnTo>
                    <a:pt x="0" y="2686050"/>
                  </a:lnTo>
                  <a:lnTo>
                    <a:pt x="1550670" y="5372100"/>
                  </a:lnTo>
                  <a:lnTo>
                    <a:pt x="10206803" y="5372100"/>
                  </a:lnTo>
                  <a:lnTo>
                    <a:pt x="11757473" y="2686050"/>
                  </a:lnTo>
                  <a:lnTo>
                    <a:pt x="10206803" y="0"/>
                  </a:lnTo>
                  <a:close/>
                </a:path>
              </a:pathLst>
            </a:custGeom>
            <a:solidFill>
              <a:srgbClr val="FF914D"/>
            </a:solidFill>
          </p:spPr>
        </p:sp>
      </p:grpSp>
      <p:pic>
        <p:nvPicPr>
          <p:cNvPr name="Picture 4" id="4"/>
          <p:cNvPicPr>
            <a:picLocks noChangeAspect="true"/>
          </p:cNvPicPr>
          <p:nvPr/>
        </p:nvPicPr>
        <p:blipFill>
          <a:blip r:embed="rId2"/>
          <a:srcRect l="0" t="0" r="0" b="0"/>
          <a:stretch>
            <a:fillRect/>
          </a:stretch>
        </p:blipFill>
        <p:spPr>
          <a:xfrm flipH="false" flipV="false" rot="0">
            <a:off x="1271276" y="2500867"/>
            <a:ext cx="8215157" cy="6153408"/>
          </a:xfrm>
          <a:prstGeom prst="rect">
            <a:avLst/>
          </a:prstGeom>
        </p:spPr>
      </p:pic>
      <p:sp>
        <p:nvSpPr>
          <p:cNvPr name="TextBox 5" id="5"/>
          <p:cNvSpPr txBox="true"/>
          <p:nvPr/>
        </p:nvSpPr>
        <p:spPr>
          <a:xfrm rot="0">
            <a:off x="3140368" y="9032208"/>
            <a:ext cx="684970" cy="360084"/>
          </a:xfrm>
          <a:prstGeom prst="rect">
            <a:avLst/>
          </a:prstGeom>
        </p:spPr>
        <p:txBody>
          <a:bodyPr anchor="t" rtlCol="false" tIns="0" lIns="0" bIns="0" rIns="0">
            <a:spAutoFit/>
          </a:bodyPr>
          <a:lstStyle/>
          <a:p>
            <a:pPr algn="ctr" marL="0" indent="0" lvl="0">
              <a:lnSpc>
                <a:spcPts val="1433"/>
              </a:lnSpc>
              <a:spcBef>
                <a:spcPct val="0"/>
              </a:spcBef>
            </a:pPr>
            <a:r>
              <a:rPr lang="en-US" sz="1023" spc="5" u="none">
                <a:solidFill>
                  <a:srgbClr val="FFFFFF"/>
                </a:solidFill>
                <a:latin typeface="Fira Sans Light Bold"/>
              </a:rPr>
              <a:t>Add your idea here</a:t>
            </a:r>
          </a:p>
        </p:txBody>
      </p:sp>
      <p:sp>
        <p:nvSpPr>
          <p:cNvPr name="TextBox 6" id="6"/>
          <p:cNvSpPr txBox="true"/>
          <p:nvPr/>
        </p:nvSpPr>
        <p:spPr>
          <a:xfrm rot="0">
            <a:off x="1028700" y="604730"/>
            <a:ext cx="9494653" cy="542925"/>
          </a:xfrm>
          <a:prstGeom prst="rect">
            <a:avLst/>
          </a:prstGeom>
        </p:spPr>
        <p:txBody>
          <a:bodyPr anchor="t" rtlCol="false" tIns="0" lIns="0" bIns="0" rIns="0">
            <a:spAutoFit/>
          </a:bodyPr>
          <a:lstStyle/>
          <a:p>
            <a:pPr>
              <a:lnSpc>
                <a:spcPts val="4200"/>
              </a:lnSpc>
            </a:pPr>
            <a:r>
              <a:rPr lang="en-US" sz="3500" spc="105">
                <a:solidFill>
                  <a:srgbClr val="FFFFFF"/>
                </a:solidFill>
                <a:latin typeface="Fira Sans Medium Bold"/>
              </a:rPr>
              <a:t>                         Task Dash Controller</a:t>
            </a:r>
          </a:p>
        </p:txBody>
      </p:sp>
      <p:sp>
        <p:nvSpPr>
          <p:cNvPr name="TextBox 7" id="7"/>
          <p:cNvSpPr txBox="true"/>
          <p:nvPr/>
        </p:nvSpPr>
        <p:spPr>
          <a:xfrm rot="0">
            <a:off x="10324087" y="2787690"/>
            <a:ext cx="6735947" cy="5043479"/>
          </a:xfrm>
          <a:prstGeom prst="rect">
            <a:avLst/>
          </a:prstGeom>
        </p:spPr>
        <p:txBody>
          <a:bodyPr anchor="t" rtlCol="false" tIns="0" lIns="0" bIns="0" rIns="0">
            <a:spAutoFit/>
          </a:bodyPr>
          <a:lstStyle/>
          <a:p>
            <a:pPr marL="688256" indent="-344128" lvl="1">
              <a:lnSpc>
                <a:spcPts val="4462"/>
              </a:lnSpc>
              <a:buFont typeface="Arial"/>
              <a:buChar char="•"/>
            </a:pPr>
            <a:r>
              <a:rPr lang="en-US" sz="3187" spc="95">
                <a:solidFill>
                  <a:srgbClr val="000000"/>
                </a:solidFill>
                <a:latin typeface="Fira Sans Light Bold"/>
              </a:rPr>
              <a:t>Main task view.</a:t>
            </a:r>
          </a:p>
          <a:p>
            <a:pPr marL="688256" indent="-344128" lvl="1">
              <a:lnSpc>
                <a:spcPts val="4462"/>
              </a:lnSpc>
              <a:buFont typeface="Arial"/>
              <a:buChar char="•"/>
            </a:pPr>
            <a:r>
              <a:rPr lang="en-US" sz="3187" spc="95">
                <a:solidFill>
                  <a:srgbClr val="000000"/>
                </a:solidFill>
                <a:latin typeface="Fira Sans Light Bold"/>
              </a:rPr>
              <a:t>Add task to tasktable dedicated to particular user.</a:t>
            </a:r>
          </a:p>
          <a:p>
            <a:pPr marL="688256" indent="-344128" lvl="1">
              <a:lnSpc>
                <a:spcPts val="4462"/>
              </a:lnSpc>
              <a:buFont typeface="Arial"/>
              <a:buChar char="•"/>
            </a:pPr>
            <a:r>
              <a:rPr lang="en-US" sz="3187" spc="95">
                <a:solidFill>
                  <a:srgbClr val="000000"/>
                </a:solidFill>
                <a:latin typeface="Fira Sans Light Bold"/>
              </a:rPr>
              <a:t>select task and delete.</a:t>
            </a:r>
          </a:p>
          <a:p>
            <a:pPr marL="688256" indent="-344128" lvl="1">
              <a:lnSpc>
                <a:spcPts val="4462"/>
              </a:lnSpc>
              <a:buFont typeface="Arial"/>
              <a:buChar char="•"/>
            </a:pPr>
            <a:r>
              <a:rPr lang="en-US" sz="3187" spc="95">
                <a:solidFill>
                  <a:srgbClr val="000000"/>
                </a:solidFill>
                <a:latin typeface="Fira Sans Light Bold"/>
              </a:rPr>
              <a:t>Filter out tasks based on dates or status.</a:t>
            </a:r>
          </a:p>
          <a:p>
            <a:pPr marL="688256" indent="-344128" lvl="1">
              <a:lnSpc>
                <a:spcPts val="4462"/>
              </a:lnSpc>
              <a:buFont typeface="Arial"/>
              <a:buChar char="•"/>
            </a:pPr>
            <a:r>
              <a:rPr lang="en-US" sz="3187" spc="95">
                <a:solidFill>
                  <a:srgbClr val="000000"/>
                </a:solidFill>
                <a:latin typeface="Fira Sans Light Bold"/>
              </a:rPr>
              <a:t>Basic CRUD operation on the table dynamically created and  named after the user.</a:t>
            </a:r>
          </a:p>
        </p:txBody>
      </p:sp>
      <p:sp>
        <p:nvSpPr>
          <p:cNvPr name="TextBox 8" id="8"/>
          <p:cNvSpPr txBox="true"/>
          <p:nvPr/>
        </p:nvSpPr>
        <p:spPr>
          <a:xfrm rot="0">
            <a:off x="15520479" y="9197183"/>
            <a:ext cx="1621911" cy="523875"/>
          </a:xfrm>
          <a:prstGeom prst="rect">
            <a:avLst/>
          </a:prstGeom>
        </p:spPr>
        <p:txBody>
          <a:bodyPr anchor="t" rtlCol="false" tIns="0" lIns="0" bIns="0" rIns="0">
            <a:spAutoFit/>
          </a:bodyPr>
          <a:lstStyle/>
          <a:p>
            <a:pPr>
              <a:lnSpc>
                <a:spcPts val="4200"/>
              </a:lnSpc>
            </a:pPr>
            <a:r>
              <a:rPr lang="en-US" sz="3000" spc="89">
                <a:solidFill>
                  <a:srgbClr val="000000"/>
                </a:solidFill>
                <a:latin typeface="Fira Sans Medium"/>
              </a:rPr>
              <a:t>page 09</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39467" y="-7512788"/>
            <a:ext cx="20298767" cy="9274697"/>
            <a:chOff x="0" y="0"/>
            <a:chExt cx="11757473" cy="5372100"/>
          </a:xfrm>
        </p:grpSpPr>
        <p:sp>
          <p:nvSpPr>
            <p:cNvPr name="Freeform 3" id="3"/>
            <p:cNvSpPr/>
            <p:nvPr/>
          </p:nvSpPr>
          <p:spPr>
            <a:xfrm>
              <a:off x="0" y="0"/>
              <a:ext cx="11757473" cy="5372100"/>
            </a:xfrm>
            <a:custGeom>
              <a:avLst/>
              <a:gdLst/>
              <a:ahLst/>
              <a:cxnLst/>
              <a:rect r="r" b="b" t="t" l="l"/>
              <a:pathLst>
                <a:path h="5372100" w="11757473">
                  <a:moveTo>
                    <a:pt x="10206803" y="0"/>
                  </a:moveTo>
                  <a:lnTo>
                    <a:pt x="1550670" y="0"/>
                  </a:lnTo>
                  <a:lnTo>
                    <a:pt x="0" y="2686050"/>
                  </a:lnTo>
                  <a:lnTo>
                    <a:pt x="1550670" y="5372100"/>
                  </a:lnTo>
                  <a:lnTo>
                    <a:pt x="10206803" y="5372100"/>
                  </a:lnTo>
                  <a:lnTo>
                    <a:pt x="11757473" y="2686050"/>
                  </a:lnTo>
                  <a:lnTo>
                    <a:pt x="10206803" y="0"/>
                  </a:lnTo>
                  <a:close/>
                </a:path>
              </a:pathLst>
            </a:custGeom>
            <a:solidFill>
              <a:srgbClr val="FF914D"/>
            </a:solidFill>
          </p:spPr>
        </p:sp>
      </p:grpSp>
      <p:pic>
        <p:nvPicPr>
          <p:cNvPr name="Picture 4" id="4"/>
          <p:cNvPicPr>
            <a:picLocks noChangeAspect="true"/>
          </p:cNvPicPr>
          <p:nvPr/>
        </p:nvPicPr>
        <p:blipFill>
          <a:blip r:embed="rId2"/>
          <a:srcRect l="770" t="0" r="770" b="0"/>
          <a:stretch>
            <a:fillRect/>
          </a:stretch>
        </p:blipFill>
        <p:spPr>
          <a:xfrm flipH="false" flipV="false" rot="0">
            <a:off x="7945341" y="2037256"/>
            <a:ext cx="4009045" cy="5006020"/>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208345" y="2036378"/>
            <a:ext cx="6261050" cy="5006020"/>
          </a:xfrm>
          <a:prstGeom prst="rect">
            <a:avLst/>
          </a:prstGeom>
        </p:spPr>
      </p:pic>
      <p:sp>
        <p:nvSpPr>
          <p:cNvPr name="TextBox 6" id="6"/>
          <p:cNvSpPr txBox="true"/>
          <p:nvPr/>
        </p:nvSpPr>
        <p:spPr>
          <a:xfrm rot="0">
            <a:off x="3140368" y="9032208"/>
            <a:ext cx="684970" cy="360084"/>
          </a:xfrm>
          <a:prstGeom prst="rect">
            <a:avLst/>
          </a:prstGeom>
        </p:spPr>
        <p:txBody>
          <a:bodyPr anchor="t" rtlCol="false" tIns="0" lIns="0" bIns="0" rIns="0">
            <a:spAutoFit/>
          </a:bodyPr>
          <a:lstStyle/>
          <a:p>
            <a:pPr algn="ctr" marL="0" indent="0" lvl="0">
              <a:lnSpc>
                <a:spcPts val="1433"/>
              </a:lnSpc>
              <a:spcBef>
                <a:spcPct val="0"/>
              </a:spcBef>
            </a:pPr>
            <a:r>
              <a:rPr lang="en-US" sz="1023" spc="5" u="none">
                <a:solidFill>
                  <a:srgbClr val="FFFFFF"/>
                </a:solidFill>
                <a:latin typeface="Fira Sans Light Bold"/>
              </a:rPr>
              <a:t>Add your idea here</a:t>
            </a:r>
          </a:p>
        </p:txBody>
      </p:sp>
      <p:sp>
        <p:nvSpPr>
          <p:cNvPr name="TextBox 7" id="7"/>
          <p:cNvSpPr txBox="true"/>
          <p:nvPr/>
        </p:nvSpPr>
        <p:spPr>
          <a:xfrm rot="0">
            <a:off x="1028700" y="604730"/>
            <a:ext cx="9967912" cy="542925"/>
          </a:xfrm>
          <a:prstGeom prst="rect">
            <a:avLst/>
          </a:prstGeom>
        </p:spPr>
        <p:txBody>
          <a:bodyPr anchor="t" rtlCol="false" tIns="0" lIns="0" bIns="0" rIns="0">
            <a:spAutoFit/>
          </a:bodyPr>
          <a:lstStyle/>
          <a:p>
            <a:pPr>
              <a:lnSpc>
                <a:spcPts val="4200"/>
              </a:lnSpc>
            </a:pPr>
            <a:r>
              <a:rPr lang="en-US" sz="3500" spc="105">
                <a:solidFill>
                  <a:srgbClr val="FFFFFF"/>
                </a:solidFill>
                <a:latin typeface="Fira Sans Medium Bold"/>
              </a:rPr>
              <a:t>  Task Timer: Selector and Timer</a:t>
            </a:r>
          </a:p>
        </p:txBody>
      </p:sp>
      <p:sp>
        <p:nvSpPr>
          <p:cNvPr name="TextBox 8" id="8"/>
          <p:cNvSpPr txBox="true"/>
          <p:nvPr/>
        </p:nvSpPr>
        <p:spPr>
          <a:xfrm rot="0">
            <a:off x="1028700" y="7270998"/>
            <a:ext cx="12881390" cy="2832881"/>
          </a:xfrm>
          <a:prstGeom prst="rect">
            <a:avLst/>
          </a:prstGeom>
        </p:spPr>
        <p:txBody>
          <a:bodyPr anchor="t" rtlCol="false" tIns="0" lIns="0" bIns="0" rIns="0">
            <a:spAutoFit/>
          </a:bodyPr>
          <a:lstStyle/>
          <a:p>
            <a:pPr marL="582510" indent="-291255" lvl="1">
              <a:lnSpc>
                <a:spcPts val="3777"/>
              </a:lnSpc>
              <a:buFont typeface="Arial"/>
              <a:buChar char="•"/>
            </a:pPr>
            <a:r>
              <a:rPr lang="en-US" sz="2698" spc="80">
                <a:solidFill>
                  <a:srgbClr val="000000"/>
                </a:solidFill>
                <a:latin typeface="Fira Sans Light Bold"/>
              </a:rPr>
              <a:t>We can select the task from our task database.</a:t>
            </a:r>
          </a:p>
          <a:p>
            <a:pPr marL="582510" indent="-291255" lvl="1">
              <a:lnSpc>
                <a:spcPts val="3777"/>
              </a:lnSpc>
              <a:buFont typeface="Arial"/>
              <a:buChar char="•"/>
            </a:pPr>
            <a:r>
              <a:rPr lang="en-US" sz="2698" spc="80">
                <a:solidFill>
                  <a:srgbClr val="000000"/>
                </a:solidFill>
                <a:latin typeface="Fira Sans Light Bold"/>
              </a:rPr>
              <a:t>Load pending tasks based on Time.</a:t>
            </a:r>
          </a:p>
          <a:p>
            <a:pPr marL="582510" indent="-291255" lvl="1">
              <a:lnSpc>
                <a:spcPts val="3777"/>
              </a:lnSpc>
              <a:buFont typeface="Arial"/>
              <a:buChar char="•"/>
            </a:pPr>
            <a:r>
              <a:rPr lang="en-US" sz="2698" spc="80">
                <a:solidFill>
                  <a:srgbClr val="000000"/>
                </a:solidFill>
                <a:latin typeface="Fira Sans Light Bold"/>
              </a:rPr>
              <a:t>Select and start timer.</a:t>
            </a:r>
          </a:p>
          <a:p>
            <a:pPr marL="582510" indent="-291255" lvl="1">
              <a:lnSpc>
                <a:spcPts val="3777"/>
              </a:lnSpc>
              <a:buFont typeface="Arial"/>
              <a:buChar char="•"/>
            </a:pPr>
            <a:r>
              <a:rPr lang="en-US" sz="2698" spc="80">
                <a:solidFill>
                  <a:srgbClr val="000000"/>
                </a:solidFill>
                <a:latin typeface="Fira Sans Light Bold"/>
              </a:rPr>
              <a:t>IF task is not completed within time, done button is disabled and task will remain incomplete.</a:t>
            </a:r>
          </a:p>
          <a:p>
            <a:pPr marL="582510" indent="-291255" lvl="1">
              <a:lnSpc>
                <a:spcPts val="3777"/>
              </a:lnSpc>
              <a:buFont typeface="Arial"/>
              <a:buChar char="•"/>
            </a:pPr>
            <a:r>
              <a:rPr lang="en-US" sz="2698" spc="80">
                <a:solidFill>
                  <a:srgbClr val="000000"/>
                </a:solidFill>
                <a:latin typeface="Fira Sans Light Bold"/>
              </a:rPr>
              <a:t>If done, it will complete.</a:t>
            </a:r>
          </a:p>
        </p:txBody>
      </p:sp>
      <p:sp>
        <p:nvSpPr>
          <p:cNvPr name="TextBox 9" id="9"/>
          <p:cNvSpPr txBox="true"/>
          <p:nvPr/>
        </p:nvSpPr>
        <p:spPr>
          <a:xfrm rot="0">
            <a:off x="14872862" y="9325618"/>
            <a:ext cx="1621911" cy="523875"/>
          </a:xfrm>
          <a:prstGeom prst="rect">
            <a:avLst/>
          </a:prstGeom>
        </p:spPr>
        <p:txBody>
          <a:bodyPr anchor="t" rtlCol="false" tIns="0" lIns="0" bIns="0" rIns="0">
            <a:spAutoFit/>
          </a:bodyPr>
          <a:lstStyle/>
          <a:p>
            <a:pPr>
              <a:lnSpc>
                <a:spcPts val="4200"/>
              </a:lnSpc>
            </a:pPr>
            <a:r>
              <a:rPr lang="en-US" sz="3000" spc="89">
                <a:solidFill>
                  <a:srgbClr val="000000"/>
                </a:solidFill>
                <a:latin typeface="Fira Sans Medium"/>
              </a:rPr>
              <a:t>page 10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39467" y="-7512788"/>
            <a:ext cx="20298767" cy="9274697"/>
            <a:chOff x="0" y="0"/>
            <a:chExt cx="11757473" cy="5372100"/>
          </a:xfrm>
        </p:grpSpPr>
        <p:sp>
          <p:nvSpPr>
            <p:cNvPr name="Freeform 3" id="3"/>
            <p:cNvSpPr/>
            <p:nvPr/>
          </p:nvSpPr>
          <p:spPr>
            <a:xfrm>
              <a:off x="0" y="0"/>
              <a:ext cx="11757473" cy="5372100"/>
            </a:xfrm>
            <a:custGeom>
              <a:avLst/>
              <a:gdLst/>
              <a:ahLst/>
              <a:cxnLst/>
              <a:rect r="r" b="b" t="t" l="l"/>
              <a:pathLst>
                <a:path h="5372100" w="11757473">
                  <a:moveTo>
                    <a:pt x="10206803" y="0"/>
                  </a:moveTo>
                  <a:lnTo>
                    <a:pt x="1550670" y="0"/>
                  </a:lnTo>
                  <a:lnTo>
                    <a:pt x="0" y="2686050"/>
                  </a:lnTo>
                  <a:lnTo>
                    <a:pt x="1550670" y="5372100"/>
                  </a:lnTo>
                  <a:lnTo>
                    <a:pt x="10206803" y="5372100"/>
                  </a:lnTo>
                  <a:lnTo>
                    <a:pt x="11757473" y="2686050"/>
                  </a:lnTo>
                  <a:lnTo>
                    <a:pt x="10206803" y="0"/>
                  </a:lnTo>
                  <a:close/>
                </a:path>
              </a:pathLst>
            </a:custGeom>
            <a:solidFill>
              <a:srgbClr val="FF914D"/>
            </a:solidFill>
          </p:spPr>
        </p:sp>
      </p:grpSp>
      <p:pic>
        <p:nvPicPr>
          <p:cNvPr name="Picture 4" id="4"/>
          <p:cNvPicPr>
            <a:picLocks noChangeAspect="true"/>
          </p:cNvPicPr>
          <p:nvPr/>
        </p:nvPicPr>
        <p:blipFill>
          <a:blip r:embed="rId2"/>
          <a:srcRect l="0" t="0" r="0" b="0"/>
          <a:stretch>
            <a:fillRect/>
          </a:stretch>
        </p:blipFill>
        <p:spPr>
          <a:xfrm flipH="false" flipV="false" rot="0">
            <a:off x="668256" y="2243535"/>
            <a:ext cx="8980826" cy="6335623"/>
          </a:xfrm>
          <a:prstGeom prst="rect">
            <a:avLst/>
          </a:prstGeom>
        </p:spPr>
      </p:pic>
      <p:sp>
        <p:nvSpPr>
          <p:cNvPr name="TextBox 5" id="5"/>
          <p:cNvSpPr txBox="true"/>
          <p:nvPr/>
        </p:nvSpPr>
        <p:spPr>
          <a:xfrm rot="0">
            <a:off x="3140368" y="9032208"/>
            <a:ext cx="684970" cy="360084"/>
          </a:xfrm>
          <a:prstGeom prst="rect">
            <a:avLst/>
          </a:prstGeom>
        </p:spPr>
        <p:txBody>
          <a:bodyPr anchor="t" rtlCol="false" tIns="0" lIns="0" bIns="0" rIns="0">
            <a:spAutoFit/>
          </a:bodyPr>
          <a:lstStyle/>
          <a:p>
            <a:pPr algn="ctr" marL="0" indent="0" lvl="0">
              <a:lnSpc>
                <a:spcPts val="1433"/>
              </a:lnSpc>
              <a:spcBef>
                <a:spcPct val="0"/>
              </a:spcBef>
            </a:pPr>
            <a:r>
              <a:rPr lang="en-US" sz="1023" spc="5" u="none">
                <a:solidFill>
                  <a:srgbClr val="FFFFFF"/>
                </a:solidFill>
                <a:latin typeface="Fira Sans Light Bold"/>
              </a:rPr>
              <a:t>Add your idea here</a:t>
            </a:r>
          </a:p>
        </p:txBody>
      </p:sp>
      <p:sp>
        <p:nvSpPr>
          <p:cNvPr name="TextBox 6" id="6"/>
          <p:cNvSpPr txBox="true"/>
          <p:nvPr/>
        </p:nvSpPr>
        <p:spPr>
          <a:xfrm rot="0">
            <a:off x="1028700" y="604730"/>
            <a:ext cx="9494653" cy="542925"/>
          </a:xfrm>
          <a:prstGeom prst="rect">
            <a:avLst/>
          </a:prstGeom>
        </p:spPr>
        <p:txBody>
          <a:bodyPr anchor="t" rtlCol="false" tIns="0" lIns="0" bIns="0" rIns="0">
            <a:spAutoFit/>
          </a:bodyPr>
          <a:lstStyle/>
          <a:p>
            <a:pPr>
              <a:lnSpc>
                <a:spcPts val="4200"/>
              </a:lnSpc>
            </a:pPr>
            <a:r>
              <a:rPr lang="en-US" sz="3500" spc="105">
                <a:solidFill>
                  <a:srgbClr val="FFFFFF"/>
                </a:solidFill>
                <a:latin typeface="Fira Sans Medium Bold"/>
              </a:rPr>
              <a:t>                         User Progress So far</a:t>
            </a:r>
          </a:p>
        </p:txBody>
      </p:sp>
      <p:sp>
        <p:nvSpPr>
          <p:cNvPr name="TextBox 7" id="7"/>
          <p:cNvSpPr txBox="true"/>
          <p:nvPr/>
        </p:nvSpPr>
        <p:spPr>
          <a:xfrm rot="0">
            <a:off x="10107543" y="2411729"/>
            <a:ext cx="6735947" cy="6167429"/>
          </a:xfrm>
          <a:prstGeom prst="rect">
            <a:avLst/>
          </a:prstGeom>
        </p:spPr>
        <p:txBody>
          <a:bodyPr anchor="t" rtlCol="false" tIns="0" lIns="0" bIns="0" rIns="0">
            <a:spAutoFit/>
          </a:bodyPr>
          <a:lstStyle/>
          <a:p>
            <a:pPr marL="688256" indent="-344128" lvl="1">
              <a:lnSpc>
                <a:spcPts val="4462"/>
              </a:lnSpc>
              <a:buFont typeface="Arial"/>
              <a:buChar char="•"/>
            </a:pPr>
            <a:r>
              <a:rPr lang="en-US" sz="3187" spc="95">
                <a:solidFill>
                  <a:srgbClr val="000000"/>
                </a:solidFill>
                <a:latin typeface="Fira Sans Light Bold"/>
              </a:rPr>
              <a:t>Shows total number of completed, incomplete and pending tasks for that particular user.</a:t>
            </a:r>
          </a:p>
          <a:p>
            <a:pPr marL="688256" indent="-344128" lvl="1">
              <a:lnSpc>
                <a:spcPts val="4462"/>
              </a:lnSpc>
              <a:buFont typeface="Arial"/>
              <a:buChar char="•"/>
            </a:pPr>
            <a:r>
              <a:rPr lang="en-US" sz="3187" spc="95">
                <a:solidFill>
                  <a:srgbClr val="000000"/>
                </a:solidFill>
                <a:latin typeface="Fira Sans Light Bold"/>
              </a:rPr>
              <a:t>The pie chart is the visual representation of that data</a:t>
            </a:r>
          </a:p>
          <a:p>
            <a:pPr marL="688256" indent="-344128" lvl="1">
              <a:lnSpc>
                <a:spcPts val="4462"/>
              </a:lnSpc>
              <a:buFont typeface="Arial"/>
              <a:buChar char="•"/>
            </a:pPr>
            <a:r>
              <a:rPr lang="en-US" sz="3187" spc="95">
                <a:solidFill>
                  <a:srgbClr val="000000"/>
                </a:solidFill>
                <a:latin typeface="Fira Sans Light Bold"/>
              </a:rPr>
              <a:t>The line graph gives a graph based on completed task for last four days (from present day)</a:t>
            </a:r>
          </a:p>
          <a:p>
            <a:pPr marL="688256" indent="-344128" lvl="1">
              <a:lnSpc>
                <a:spcPts val="4462"/>
              </a:lnSpc>
              <a:buFont typeface="Arial"/>
              <a:buChar char="•"/>
            </a:pPr>
            <a:r>
              <a:rPr lang="en-US" sz="3187" spc="95">
                <a:solidFill>
                  <a:srgbClr val="000000"/>
                </a:solidFill>
                <a:latin typeface="Fira Sans Light Bold"/>
              </a:rPr>
              <a:t>Helps the user to keep track.</a:t>
            </a:r>
          </a:p>
        </p:txBody>
      </p:sp>
      <p:sp>
        <p:nvSpPr>
          <p:cNvPr name="TextBox 8" id="8"/>
          <p:cNvSpPr txBox="true"/>
          <p:nvPr/>
        </p:nvSpPr>
        <p:spPr>
          <a:xfrm rot="0">
            <a:off x="15520479" y="9197183"/>
            <a:ext cx="1621911" cy="523875"/>
          </a:xfrm>
          <a:prstGeom prst="rect">
            <a:avLst/>
          </a:prstGeom>
        </p:spPr>
        <p:txBody>
          <a:bodyPr anchor="t" rtlCol="false" tIns="0" lIns="0" bIns="0" rIns="0">
            <a:spAutoFit/>
          </a:bodyPr>
          <a:lstStyle/>
          <a:p>
            <a:pPr>
              <a:lnSpc>
                <a:spcPts val="4200"/>
              </a:lnSpc>
            </a:pPr>
            <a:r>
              <a:rPr lang="en-US" sz="3000" spc="89">
                <a:solidFill>
                  <a:srgbClr val="000000"/>
                </a:solidFill>
                <a:latin typeface="Fira Sans Medium"/>
              </a:rPr>
              <a:t>page 11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39467" y="-7512788"/>
            <a:ext cx="20298767" cy="9274697"/>
            <a:chOff x="0" y="0"/>
            <a:chExt cx="11757473" cy="5372100"/>
          </a:xfrm>
        </p:grpSpPr>
        <p:sp>
          <p:nvSpPr>
            <p:cNvPr name="Freeform 3" id="3"/>
            <p:cNvSpPr/>
            <p:nvPr/>
          </p:nvSpPr>
          <p:spPr>
            <a:xfrm>
              <a:off x="0" y="0"/>
              <a:ext cx="11757473" cy="5372100"/>
            </a:xfrm>
            <a:custGeom>
              <a:avLst/>
              <a:gdLst/>
              <a:ahLst/>
              <a:cxnLst/>
              <a:rect r="r" b="b" t="t" l="l"/>
              <a:pathLst>
                <a:path h="5372100" w="11757473">
                  <a:moveTo>
                    <a:pt x="10206803" y="0"/>
                  </a:moveTo>
                  <a:lnTo>
                    <a:pt x="1550670" y="0"/>
                  </a:lnTo>
                  <a:lnTo>
                    <a:pt x="0" y="2686050"/>
                  </a:lnTo>
                  <a:lnTo>
                    <a:pt x="1550670" y="5372100"/>
                  </a:lnTo>
                  <a:lnTo>
                    <a:pt x="10206803" y="5372100"/>
                  </a:lnTo>
                  <a:lnTo>
                    <a:pt x="11757473" y="2686050"/>
                  </a:lnTo>
                  <a:lnTo>
                    <a:pt x="10206803" y="0"/>
                  </a:lnTo>
                  <a:close/>
                </a:path>
              </a:pathLst>
            </a:custGeom>
            <a:solidFill>
              <a:srgbClr val="FF914D"/>
            </a:solidFill>
          </p:spPr>
        </p:sp>
      </p:grpSp>
      <p:pic>
        <p:nvPicPr>
          <p:cNvPr name="Picture 4" id="4"/>
          <p:cNvPicPr>
            <a:picLocks noChangeAspect="true"/>
          </p:cNvPicPr>
          <p:nvPr/>
        </p:nvPicPr>
        <p:blipFill>
          <a:blip r:embed="rId2"/>
          <a:srcRect l="0" t="0" r="0" b="0"/>
          <a:stretch>
            <a:fillRect/>
          </a:stretch>
        </p:blipFill>
        <p:spPr>
          <a:xfrm flipH="false" flipV="false" rot="0">
            <a:off x="2001036" y="2176937"/>
            <a:ext cx="5268044" cy="4553513"/>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9016346" y="2022661"/>
            <a:ext cx="3960531" cy="4862065"/>
          </a:xfrm>
          <a:prstGeom prst="rect">
            <a:avLst/>
          </a:prstGeom>
        </p:spPr>
      </p:pic>
      <p:sp>
        <p:nvSpPr>
          <p:cNvPr name="TextBox 6" id="6"/>
          <p:cNvSpPr txBox="true"/>
          <p:nvPr/>
        </p:nvSpPr>
        <p:spPr>
          <a:xfrm rot="0">
            <a:off x="3140368" y="9032208"/>
            <a:ext cx="684970" cy="360084"/>
          </a:xfrm>
          <a:prstGeom prst="rect">
            <a:avLst/>
          </a:prstGeom>
        </p:spPr>
        <p:txBody>
          <a:bodyPr anchor="t" rtlCol="false" tIns="0" lIns="0" bIns="0" rIns="0">
            <a:spAutoFit/>
          </a:bodyPr>
          <a:lstStyle/>
          <a:p>
            <a:pPr algn="ctr" marL="0" indent="0" lvl="0">
              <a:lnSpc>
                <a:spcPts val="1433"/>
              </a:lnSpc>
              <a:spcBef>
                <a:spcPct val="0"/>
              </a:spcBef>
            </a:pPr>
            <a:r>
              <a:rPr lang="en-US" sz="1023" spc="5" u="none">
                <a:solidFill>
                  <a:srgbClr val="FFFFFF"/>
                </a:solidFill>
                <a:latin typeface="Fira Sans Light Bold"/>
              </a:rPr>
              <a:t>Add your idea here</a:t>
            </a:r>
          </a:p>
        </p:txBody>
      </p:sp>
      <p:sp>
        <p:nvSpPr>
          <p:cNvPr name="TextBox 7" id="7"/>
          <p:cNvSpPr txBox="true"/>
          <p:nvPr/>
        </p:nvSpPr>
        <p:spPr>
          <a:xfrm rot="0">
            <a:off x="1028700" y="604730"/>
            <a:ext cx="9967912" cy="542925"/>
          </a:xfrm>
          <a:prstGeom prst="rect">
            <a:avLst/>
          </a:prstGeom>
        </p:spPr>
        <p:txBody>
          <a:bodyPr anchor="t" rtlCol="false" tIns="0" lIns="0" bIns="0" rIns="0">
            <a:spAutoFit/>
          </a:bodyPr>
          <a:lstStyle/>
          <a:p>
            <a:pPr>
              <a:lnSpc>
                <a:spcPts val="4200"/>
              </a:lnSpc>
            </a:pPr>
            <a:r>
              <a:rPr lang="en-US" sz="3500" spc="105">
                <a:solidFill>
                  <a:srgbClr val="FFFFFF"/>
                </a:solidFill>
                <a:latin typeface="Fira Sans Medium Bold"/>
              </a:rPr>
              <a:t>  Task Timer: Selector and Timer</a:t>
            </a:r>
          </a:p>
        </p:txBody>
      </p:sp>
      <p:sp>
        <p:nvSpPr>
          <p:cNvPr name="TextBox 8" id="8"/>
          <p:cNvSpPr txBox="true"/>
          <p:nvPr/>
        </p:nvSpPr>
        <p:spPr>
          <a:xfrm rot="0">
            <a:off x="1028700" y="7965398"/>
            <a:ext cx="12881390" cy="1884095"/>
          </a:xfrm>
          <a:prstGeom prst="rect">
            <a:avLst/>
          </a:prstGeom>
        </p:spPr>
        <p:txBody>
          <a:bodyPr anchor="t" rtlCol="false" tIns="0" lIns="0" bIns="0" rIns="0">
            <a:spAutoFit/>
          </a:bodyPr>
          <a:lstStyle/>
          <a:p>
            <a:pPr marL="582509" indent="-291254" lvl="1">
              <a:lnSpc>
                <a:spcPts val="3777"/>
              </a:lnSpc>
              <a:buFont typeface="Arial"/>
              <a:buChar char="•"/>
            </a:pPr>
            <a:r>
              <a:rPr lang="en-US" sz="2698" spc="80">
                <a:solidFill>
                  <a:srgbClr val="000000"/>
                </a:solidFill>
                <a:latin typeface="Fira Sans Light Bold"/>
              </a:rPr>
              <a:t>Some widgets are added here for the user.</a:t>
            </a:r>
          </a:p>
          <a:p>
            <a:pPr marL="582509" indent="-291254" lvl="1">
              <a:lnSpc>
                <a:spcPts val="3777"/>
              </a:lnSpc>
              <a:buFont typeface="Arial"/>
              <a:buChar char="•"/>
            </a:pPr>
            <a:r>
              <a:rPr lang="en-US" sz="2698" spc="80">
                <a:solidFill>
                  <a:srgbClr val="000000"/>
                </a:solidFill>
                <a:latin typeface="Fira Sans Light Bold"/>
              </a:rPr>
              <a:t>Currently there are two, Countdown timer and Stopwatch.</a:t>
            </a:r>
          </a:p>
          <a:p>
            <a:pPr marL="582509" indent="-291254" lvl="1">
              <a:lnSpc>
                <a:spcPts val="3777"/>
              </a:lnSpc>
              <a:buFont typeface="Arial"/>
              <a:buChar char="•"/>
            </a:pPr>
            <a:r>
              <a:rPr lang="en-US" sz="2698" spc="80">
                <a:solidFill>
                  <a:srgbClr val="000000"/>
                </a:solidFill>
                <a:latin typeface="Fira Sans Light Bold"/>
              </a:rPr>
              <a:t>The user can download more cool widget to use in the app in further update.</a:t>
            </a:r>
          </a:p>
        </p:txBody>
      </p:sp>
      <p:sp>
        <p:nvSpPr>
          <p:cNvPr name="TextBox 9" id="9"/>
          <p:cNvSpPr txBox="true"/>
          <p:nvPr/>
        </p:nvSpPr>
        <p:spPr>
          <a:xfrm rot="0">
            <a:off x="14872862" y="9325618"/>
            <a:ext cx="1621911" cy="523875"/>
          </a:xfrm>
          <a:prstGeom prst="rect">
            <a:avLst/>
          </a:prstGeom>
        </p:spPr>
        <p:txBody>
          <a:bodyPr anchor="t" rtlCol="false" tIns="0" lIns="0" bIns="0" rIns="0">
            <a:spAutoFit/>
          </a:bodyPr>
          <a:lstStyle/>
          <a:p>
            <a:pPr>
              <a:lnSpc>
                <a:spcPts val="4200"/>
              </a:lnSpc>
            </a:pPr>
            <a:r>
              <a:rPr lang="en-US" sz="3000" spc="89">
                <a:solidFill>
                  <a:srgbClr val="000000"/>
                </a:solidFill>
                <a:latin typeface="Fira Sans Medium"/>
              </a:rPr>
              <a:t>page 12</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F914D"/>
        </a:solidFill>
      </p:bgPr>
    </p:bg>
    <p:spTree>
      <p:nvGrpSpPr>
        <p:cNvPr id="1" name=""/>
        <p:cNvGrpSpPr/>
        <p:nvPr/>
      </p:nvGrpSpPr>
      <p:grpSpPr>
        <a:xfrm>
          <a:off x="0" y="0"/>
          <a:ext cx="0" cy="0"/>
          <a:chOff x="0" y="0"/>
          <a:chExt cx="0" cy="0"/>
        </a:xfrm>
      </p:grpSpPr>
      <p:sp>
        <p:nvSpPr>
          <p:cNvPr name="TextBox 2" id="2"/>
          <p:cNvSpPr txBox="true"/>
          <p:nvPr/>
        </p:nvSpPr>
        <p:spPr>
          <a:xfrm rot="0">
            <a:off x="4789856" y="3935117"/>
            <a:ext cx="9052309" cy="2813050"/>
          </a:xfrm>
          <a:prstGeom prst="rect">
            <a:avLst/>
          </a:prstGeom>
        </p:spPr>
        <p:txBody>
          <a:bodyPr anchor="t" rtlCol="false" tIns="0" lIns="0" bIns="0" rIns="0">
            <a:spAutoFit/>
          </a:bodyPr>
          <a:lstStyle/>
          <a:p>
            <a:pPr algn="ctr">
              <a:lnSpc>
                <a:spcPts val="10999"/>
              </a:lnSpc>
            </a:pPr>
            <a:r>
              <a:rPr lang="en-US" sz="9999">
                <a:solidFill>
                  <a:srgbClr val="FFFFFF"/>
                </a:solidFill>
                <a:latin typeface="Fira Sans Medium Bold"/>
              </a:rPr>
              <a:t>That's all!</a:t>
            </a:r>
          </a:p>
          <a:p>
            <a:pPr algn="ctr">
              <a:lnSpc>
                <a:spcPts val="10999"/>
              </a:lnSpc>
            </a:pPr>
            <a:r>
              <a:rPr lang="en-US" sz="9999">
                <a:solidFill>
                  <a:srgbClr val="FFFFFF"/>
                </a:solidFill>
                <a:latin typeface="Fira Sans Medium Bold"/>
              </a:rPr>
              <a:t>Thank you</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050973" y="627122"/>
            <a:ext cx="11360069" cy="1496564"/>
            <a:chOff x="0" y="0"/>
            <a:chExt cx="15146758" cy="1995419"/>
          </a:xfrm>
        </p:grpSpPr>
        <p:grpSp>
          <p:nvGrpSpPr>
            <p:cNvPr name="Group 3" id="3"/>
            <p:cNvGrpSpPr/>
            <p:nvPr/>
          </p:nvGrpSpPr>
          <p:grpSpPr>
            <a:xfrm rot="-10800000">
              <a:off x="0" y="0"/>
              <a:ext cx="15146758" cy="1995419"/>
              <a:chOff x="0" y="0"/>
              <a:chExt cx="40778362" cy="5372100"/>
            </a:xfrm>
          </p:grpSpPr>
          <p:sp>
            <p:nvSpPr>
              <p:cNvPr name="Freeform 4" id="4"/>
              <p:cNvSpPr/>
              <p:nvPr/>
            </p:nvSpPr>
            <p:spPr>
              <a:xfrm>
                <a:off x="0" y="0"/>
                <a:ext cx="40778361" cy="5372100"/>
              </a:xfrm>
              <a:custGeom>
                <a:avLst/>
                <a:gdLst/>
                <a:ahLst/>
                <a:cxnLst/>
                <a:rect r="r" b="b" t="t" l="l"/>
                <a:pathLst>
                  <a:path h="5372100" w="40778361">
                    <a:moveTo>
                      <a:pt x="39227692" y="0"/>
                    </a:moveTo>
                    <a:lnTo>
                      <a:pt x="1550670" y="0"/>
                    </a:lnTo>
                    <a:lnTo>
                      <a:pt x="0" y="2686050"/>
                    </a:lnTo>
                    <a:lnTo>
                      <a:pt x="1550670" y="5372100"/>
                    </a:lnTo>
                    <a:lnTo>
                      <a:pt x="39227692" y="5372100"/>
                    </a:lnTo>
                    <a:lnTo>
                      <a:pt x="40778361" y="2686050"/>
                    </a:lnTo>
                    <a:lnTo>
                      <a:pt x="39227692" y="0"/>
                    </a:lnTo>
                    <a:close/>
                  </a:path>
                </a:pathLst>
              </a:custGeom>
              <a:solidFill>
                <a:srgbClr val="FF914D"/>
              </a:solidFill>
            </p:spPr>
          </p:sp>
        </p:grpSp>
        <p:sp>
          <p:nvSpPr>
            <p:cNvPr name="TextBox 5" id="5"/>
            <p:cNvSpPr txBox="true"/>
            <p:nvPr/>
          </p:nvSpPr>
          <p:spPr>
            <a:xfrm rot="0">
              <a:off x="1399846" y="252238"/>
              <a:ext cx="11706128" cy="1367117"/>
            </a:xfrm>
            <a:prstGeom prst="rect">
              <a:avLst/>
            </a:prstGeom>
          </p:spPr>
          <p:txBody>
            <a:bodyPr anchor="t" rtlCol="false" tIns="0" lIns="0" bIns="0" rIns="0">
              <a:spAutoFit/>
            </a:bodyPr>
            <a:lstStyle/>
            <a:p>
              <a:pPr>
                <a:lnSpc>
                  <a:spcPts val="8617"/>
                </a:lnSpc>
                <a:spcBef>
                  <a:spcPct val="0"/>
                </a:spcBef>
              </a:pPr>
              <a:r>
                <a:rPr lang="en-US" sz="6155" spc="-123">
                  <a:solidFill>
                    <a:srgbClr val="FFFFFF"/>
                  </a:solidFill>
                  <a:latin typeface="Fira Sans Medium"/>
                </a:rPr>
                <a:t>                Objectives</a:t>
              </a:r>
            </a:p>
          </p:txBody>
        </p:sp>
      </p:grpSp>
      <p:grpSp>
        <p:nvGrpSpPr>
          <p:cNvPr name="Group 6" id="6"/>
          <p:cNvGrpSpPr/>
          <p:nvPr/>
        </p:nvGrpSpPr>
        <p:grpSpPr>
          <a:xfrm rot="-3025723">
            <a:off x="-979108" y="7715250"/>
            <a:ext cx="4015616" cy="3086100"/>
            <a:chOff x="0" y="0"/>
            <a:chExt cx="1057611" cy="812800"/>
          </a:xfrm>
        </p:grpSpPr>
        <p:sp>
          <p:nvSpPr>
            <p:cNvPr name="Freeform 7" id="7"/>
            <p:cNvSpPr/>
            <p:nvPr/>
          </p:nvSpPr>
          <p:spPr>
            <a:xfrm>
              <a:off x="0" y="0"/>
              <a:ext cx="1057611" cy="812800"/>
            </a:xfrm>
            <a:custGeom>
              <a:avLst/>
              <a:gdLst/>
              <a:ahLst/>
              <a:cxnLst/>
              <a:rect r="r" b="b" t="t" l="l"/>
              <a:pathLst>
                <a:path h="812800" w="1057611">
                  <a:moveTo>
                    <a:pt x="528805" y="0"/>
                  </a:moveTo>
                  <a:lnTo>
                    <a:pt x="1057611" y="310462"/>
                  </a:lnTo>
                  <a:lnTo>
                    <a:pt x="855625" y="812800"/>
                  </a:lnTo>
                  <a:lnTo>
                    <a:pt x="201986" y="812800"/>
                  </a:lnTo>
                  <a:lnTo>
                    <a:pt x="0" y="310462"/>
                  </a:lnTo>
                  <a:lnTo>
                    <a:pt x="528805" y="0"/>
                  </a:lnTo>
                  <a:close/>
                </a:path>
              </a:pathLst>
            </a:custGeom>
            <a:solidFill>
              <a:srgbClr val="F9A846"/>
            </a:solidFill>
          </p:spPr>
        </p:sp>
        <p:sp>
          <p:nvSpPr>
            <p:cNvPr name="TextBox 8" id="8"/>
            <p:cNvSpPr txBox="true"/>
            <p:nvPr/>
          </p:nvSpPr>
          <p:spPr>
            <a:xfrm>
              <a:off x="127000" y="155575"/>
              <a:ext cx="558800" cy="606425"/>
            </a:xfrm>
            <a:prstGeom prst="rect">
              <a:avLst/>
            </a:prstGeom>
          </p:spPr>
          <p:txBody>
            <a:bodyPr anchor="ctr" rtlCol="false" tIns="50800" lIns="50800" bIns="50800" rIns="50800"/>
            <a:lstStyle/>
            <a:p>
              <a:pPr algn="ctr">
                <a:lnSpc>
                  <a:spcPts val="3240"/>
                </a:lnSpc>
              </a:pPr>
            </a:p>
          </p:txBody>
        </p:sp>
      </p:grpSp>
      <p:grpSp>
        <p:nvGrpSpPr>
          <p:cNvPr name="Group 9" id="9"/>
          <p:cNvGrpSpPr/>
          <p:nvPr/>
        </p:nvGrpSpPr>
        <p:grpSpPr>
          <a:xfrm rot="4194854">
            <a:off x="1507923" y="8142290"/>
            <a:ext cx="3086100" cy="2700338"/>
            <a:chOff x="0" y="0"/>
            <a:chExt cx="812800" cy="711200"/>
          </a:xfrm>
        </p:grpSpPr>
        <p:sp>
          <p:nvSpPr>
            <p:cNvPr name="Freeform 10" id="10"/>
            <p:cNvSpPr/>
            <p:nvPr/>
          </p:nvSpPr>
          <p:spPr>
            <a:xfrm>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DE59"/>
            </a:solidFill>
          </p:spPr>
        </p:sp>
        <p:sp>
          <p:nvSpPr>
            <p:cNvPr name="TextBox 11" id="11"/>
            <p:cNvSpPr txBox="true"/>
            <p:nvPr/>
          </p:nvSpPr>
          <p:spPr>
            <a:xfrm>
              <a:off x="127000" y="282575"/>
              <a:ext cx="558800" cy="377825"/>
            </a:xfrm>
            <a:prstGeom prst="rect">
              <a:avLst/>
            </a:prstGeom>
          </p:spPr>
          <p:txBody>
            <a:bodyPr anchor="ctr" rtlCol="false" tIns="50800" lIns="50800" bIns="50800" rIns="50800"/>
            <a:lstStyle/>
            <a:p>
              <a:pPr algn="ctr">
                <a:lnSpc>
                  <a:spcPts val="3240"/>
                </a:lnSpc>
              </a:pPr>
            </a:p>
          </p:txBody>
        </p:sp>
      </p:grpSp>
      <p:sp>
        <p:nvSpPr>
          <p:cNvPr name="TextBox 12" id="12"/>
          <p:cNvSpPr txBox="true"/>
          <p:nvPr/>
        </p:nvSpPr>
        <p:spPr>
          <a:xfrm rot="0">
            <a:off x="2064387" y="2782966"/>
            <a:ext cx="14267047" cy="3919529"/>
          </a:xfrm>
          <a:prstGeom prst="rect">
            <a:avLst/>
          </a:prstGeom>
        </p:spPr>
        <p:txBody>
          <a:bodyPr anchor="t" rtlCol="false" tIns="0" lIns="0" bIns="0" rIns="0">
            <a:spAutoFit/>
          </a:bodyPr>
          <a:lstStyle/>
          <a:p>
            <a:pPr marL="688256" indent="-344128" lvl="1">
              <a:lnSpc>
                <a:spcPts val="4462"/>
              </a:lnSpc>
              <a:buFont typeface="Arial"/>
              <a:buChar char="•"/>
            </a:pPr>
            <a:r>
              <a:rPr lang="en-US" sz="3187" spc="95">
                <a:solidFill>
                  <a:srgbClr val="000000"/>
                </a:solidFill>
                <a:latin typeface="Fira Sans Light Bold"/>
              </a:rPr>
              <a:t>To create a java based project to implement programming to solve real life problems.</a:t>
            </a:r>
          </a:p>
          <a:p>
            <a:pPr marL="688256" indent="-344128" lvl="1">
              <a:lnSpc>
                <a:spcPts val="4462"/>
              </a:lnSpc>
              <a:buFont typeface="Arial"/>
              <a:buChar char="•"/>
            </a:pPr>
            <a:r>
              <a:rPr lang="en-US" sz="3187" spc="95">
                <a:solidFill>
                  <a:srgbClr val="000000"/>
                </a:solidFill>
                <a:latin typeface="Fira Sans Light Bold"/>
              </a:rPr>
              <a:t>To implement knowledge acquired during all the sessional.</a:t>
            </a:r>
          </a:p>
          <a:p>
            <a:pPr marL="688256" indent="-344128" lvl="1">
              <a:lnSpc>
                <a:spcPts val="4462"/>
              </a:lnSpc>
              <a:buFont typeface="Arial"/>
              <a:buChar char="•"/>
            </a:pPr>
            <a:r>
              <a:rPr lang="en-US" sz="3187" spc="95">
                <a:solidFill>
                  <a:srgbClr val="000000"/>
                </a:solidFill>
                <a:latin typeface="Fira Sans Light Bold"/>
              </a:rPr>
              <a:t>Creating an interactive UI designed by java framework such as java Swing or JavaFX</a:t>
            </a:r>
          </a:p>
          <a:p>
            <a:pPr marL="688256" indent="-344128" lvl="1">
              <a:lnSpc>
                <a:spcPts val="4462"/>
              </a:lnSpc>
              <a:buFont typeface="Arial"/>
              <a:buChar char="•"/>
            </a:pPr>
            <a:r>
              <a:rPr lang="en-US" sz="3187" spc="95">
                <a:solidFill>
                  <a:srgbClr val="000000"/>
                </a:solidFill>
                <a:latin typeface="Fira Sans Light Bold"/>
              </a:rPr>
              <a:t>Use databases to manage our data, use of MySQL in such endeavour.</a:t>
            </a:r>
          </a:p>
          <a:p>
            <a:pPr marL="688256" indent="-344128" lvl="1">
              <a:lnSpc>
                <a:spcPts val="4462"/>
              </a:lnSpc>
              <a:buFont typeface="Arial"/>
              <a:buChar char="•"/>
            </a:pPr>
            <a:r>
              <a:rPr lang="en-US" sz="3187" spc="95">
                <a:solidFill>
                  <a:srgbClr val="000000"/>
                </a:solidFill>
                <a:latin typeface="Fira Sans Light Bold"/>
              </a:rPr>
              <a:t>Dynamic use of database during program execution.</a:t>
            </a:r>
          </a:p>
        </p:txBody>
      </p:sp>
      <p:sp>
        <p:nvSpPr>
          <p:cNvPr name="TextBox 13" id="13"/>
          <p:cNvSpPr txBox="true"/>
          <p:nvPr/>
        </p:nvSpPr>
        <p:spPr>
          <a:xfrm rot="0">
            <a:off x="15520479" y="9425783"/>
            <a:ext cx="1621911" cy="523875"/>
          </a:xfrm>
          <a:prstGeom prst="rect">
            <a:avLst/>
          </a:prstGeom>
        </p:spPr>
        <p:txBody>
          <a:bodyPr anchor="t" rtlCol="false" tIns="0" lIns="0" bIns="0" rIns="0">
            <a:spAutoFit/>
          </a:bodyPr>
          <a:lstStyle/>
          <a:p>
            <a:pPr>
              <a:lnSpc>
                <a:spcPts val="4200"/>
              </a:lnSpc>
            </a:pPr>
            <a:r>
              <a:rPr lang="en-US" sz="3000" spc="89">
                <a:solidFill>
                  <a:srgbClr val="000000"/>
                </a:solidFill>
                <a:latin typeface="Fira Sans Medium"/>
              </a:rPr>
              <a:t>page 01</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5400000">
            <a:off x="393795" y="8205635"/>
            <a:ext cx="1996462" cy="0"/>
          </a:xfrm>
          <a:prstGeom prst="line">
            <a:avLst/>
          </a:prstGeom>
          <a:ln cap="rnd" w="76200">
            <a:solidFill>
              <a:srgbClr val="FF1616"/>
            </a:solidFill>
            <a:prstDash val="sysDot"/>
            <a:headEnd type="none" len="sm" w="sm"/>
            <a:tailEnd type="none" len="sm" w="sm"/>
          </a:ln>
        </p:spPr>
      </p:sp>
      <p:sp>
        <p:nvSpPr>
          <p:cNvPr name="AutoShape 3" id="3"/>
          <p:cNvSpPr/>
          <p:nvPr/>
        </p:nvSpPr>
        <p:spPr>
          <a:xfrm rot="5400000">
            <a:off x="15405584" y="3423436"/>
            <a:ext cx="2759245" cy="0"/>
          </a:xfrm>
          <a:prstGeom prst="line">
            <a:avLst/>
          </a:prstGeom>
          <a:ln cap="rnd" w="76200">
            <a:solidFill>
              <a:srgbClr val="FF1616"/>
            </a:solidFill>
            <a:prstDash val="sysDot"/>
            <a:headEnd type="none" len="sm" w="sm"/>
            <a:tailEnd type="none" len="sm" w="sm"/>
          </a:ln>
        </p:spPr>
      </p:sp>
      <p:grpSp>
        <p:nvGrpSpPr>
          <p:cNvPr name="Group 4" id="4"/>
          <p:cNvGrpSpPr/>
          <p:nvPr/>
        </p:nvGrpSpPr>
        <p:grpSpPr>
          <a:xfrm rot="0">
            <a:off x="4458760" y="379946"/>
            <a:ext cx="9273883" cy="1701967"/>
            <a:chOff x="0" y="0"/>
            <a:chExt cx="12365178" cy="2269289"/>
          </a:xfrm>
        </p:grpSpPr>
        <p:grpSp>
          <p:nvGrpSpPr>
            <p:cNvPr name="Group 5" id="5"/>
            <p:cNvGrpSpPr/>
            <p:nvPr/>
          </p:nvGrpSpPr>
          <p:grpSpPr>
            <a:xfrm rot="-10800000">
              <a:off x="0" y="0"/>
              <a:ext cx="12365178" cy="2269289"/>
              <a:chOff x="0" y="0"/>
              <a:chExt cx="29272148" cy="5372100"/>
            </a:xfrm>
          </p:grpSpPr>
          <p:sp>
            <p:nvSpPr>
              <p:cNvPr name="Freeform 6" id="6"/>
              <p:cNvSpPr/>
              <p:nvPr/>
            </p:nvSpPr>
            <p:spPr>
              <a:xfrm>
                <a:off x="0" y="0"/>
                <a:ext cx="29272148" cy="5372100"/>
              </a:xfrm>
              <a:custGeom>
                <a:avLst/>
                <a:gdLst/>
                <a:ahLst/>
                <a:cxnLst/>
                <a:rect r="r" b="b" t="t" l="l"/>
                <a:pathLst>
                  <a:path h="5372100" w="29272148">
                    <a:moveTo>
                      <a:pt x="27721477" y="0"/>
                    </a:moveTo>
                    <a:lnTo>
                      <a:pt x="1550670" y="0"/>
                    </a:lnTo>
                    <a:lnTo>
                      <a:pt x="0" y="2686050"/>
                    </a:lnTo>
                    <a:lnTo>
                      <a:pt x="1550670" y="5372100"/>
                    </a:lnTo>
                    <a:lnTo>
                      <a:pt x="27721477" y="5372100"/>
                    </a:lnTo>
                    <a:lnTo>
                      <a:pt x="29272148" y="2686050"/>
                    </a:lnTo>
                    <a:lnTo>
                      <a:pt x="27721477" y="0"/>
                    </a:lnTo>
                    <a:close/>
                  </a:path>
                </a:pathLst>
              </a:custGeom>
              <a:solidFill>
                <a:srgbClr val="FF914D"/>
              </a:solidFill>
            </p:spPr>
          </p:sp>
        </p:grpSp>
        <p:sp>
          <p:nvSpPr>
            <p:cNvPr name="TextBox 7" id="7"/>
            <p:cNvSpPr txBox="true"/>
            <p:nvPr/>
          </p:nvSpPr>
          <p:spPr>
            <a:xfrm rot="0">
              <a:off x="2967537" y="298561"/>
              <a:ext cx="7778037" cy="1538817"/>
            </a:xfrm>
            <a:prstGeom prst="rect">
              <a:avLst/>
            </a:prstGeom>
          </p:spPr>
          <p:txBody>
            <a:bodyPr anchor="t" rtlCol="false" tIns="0" lIns="0" bIns="0" rIns="0">
              <a:spAutoFit/>
            </a:bodyPr>
            <a:lstStyle/>
            <a:p>
              <a:pPr>
                <a:lnSpc>
                  <a:spcPts val="9799"/>
                </a:lnSpc>
                <a:spcBef>
                  <a:spcPct val="0"/>
                </a:spcBef>
              </a:pPr>
              <a:r>
                <a:rPr lang="en-US" sz="6999" spc="-139">
                  <a:solidFill>
                    <a:srgbClr val="FFFFFF"/>
                  </a:solidFill>
                  <a:latin typeface="Fira Sans Medium"/>
                </a:rPr>
                <a:t>Introduction</a:t>
              </a:r>
            </a:p>
          </p:txBody>
        </p:sp>
      </p:grpSp>
      <p:sp>
        <p:nvSpPr>
          <p:cNvPr name="TextBox 8" id="8"/>
          <p:cNvSpPr txBox="true"/>
          <p:nvPr/>
        </p:nvSpPr>
        <p:spPr>
          <a:xfrm rot="0">
            <a:off x="2064387" y="2761497"/>
            <a:ext cx="14267047" cy="3940998"/>
          </a:xfrm>
          <a:prstGeom prst="rect">
            <a:avLst/>
          </a:prstGeom>
        </p:spPr>
        <p:txBody>
          <a:bodyPr anchor="t" rtlCol="false" tIns="0" lIns="0" bIns="0" rIns="0">
            <a:spAutoFit/>
          </a:bodyPr>
          <a:lstStyle/>
          <a:p>
            <a:pPr>
              <a:lnSpc>
                <a:spcPts val="4462"/>
              </a:lnSpc>
            </a:pPr>
            <a:r>
              <a:rPr lang="en-US" sz="3187" spc="95">
                <a:solidFill>
                  <a:srgbClr val="000000"/>
                </a:solidFill>
                <a:latin typeface="Fira Sans Light Bold"/>
              </a:rPr>
              <a:t>StudBud is a multi-user productivity app based on JavaFx GUI interface and MySQL databases . It is designed mainly to help students as well as </a:t>
            </a:r>
          </a:p>
          <a:p>
            <a:pPr>
              <a:lnSpc>
                <a:spcPts val="4462"/>
              </a:lnSpc>
            </a:pPr>
            <a:r>
              <a:rPr lang="en-US" sz="3187" spc="95">
                <a:solidFill>
                  <a:srgbClr val="000000"/>
                </a:solidFill>
                <a:latin typeface="Fira Sans Light Bold"/>
              </a:rPr>
              <a:t>other professionals to manage their studies, personal life as well as to keep a track of their life. In modern days, we spend more of our time behind the computer screen. That is why StudBud is here, a java based desktop application to assist the user to sharpen their productivity and management skills.</a:t>
            </a:r>
          </a:p>
        </p:txBody>
      </p:sp>
      <p:sp>
        <p:nvSpPr>
          <p:cNvPr name="TextBox 9" id="9"/>
          <p:cNvSpPr txBox="true"/>
          <p:nvPr/>
        </p:nvSpPr>
        <p:spPr>
          <a:xfrm rot="0">
            <a:off x="2064387" y="7378770"/>
            <a:ext cx="3714210" cy="523875"/>
          </a:xfrm>
          <a:prstGeom prst="rect">
            <a:avLst/>
          </a:prstGeom>
        </p:spPr>
        <p:txBody>
          <a:bodyPr anchor="t" rtlCol="false" tIns="0" lIns="0" bIns="0" rIns="0">
            <a:spAutoFit/>
          </a:bodyPr>
          <a:lstStyle/>
          <a:p>
            <a:pPr>
              <a:lnSpc>
                <a:spcPts val="4200"/>
              </a:lnSpc>
            </a:pPr>
            <a:r>
              <a:rPr lang="en-US" sz="3000" spc="89">
                <a:solidFill>
                  <a:srgbClr val="FF1616"/>
                </a:solidFill>
                <a:latin typeface="Fira Sans Medium"/>
              </a:rPr>
              <a:t>Key Technologies:</a:t>
            </a:r>
          </a:p>
        </p:txBody>
      </p:sp>
      <p:grpSp>
        <p:nvGrpSpPr>
          <p:cNvPr name="Group 10" id="10"/>
          <p:cNvGrpSpPr/>
          <p:nvPr/>
        </p:nvGrpSpPr>
        <p:grpSpPr>
          <a:xfrm rot="0">
            <a:off x="7430138" y="7261431"/>
            <a:ext cx="714076" cy="618457"/>
            <a:chOff x="0" y="0"/>
            <a:chExt cx="952102" cy="824609"/>
          </a:xfrm>
        </p:grpSpPr>
        <p:grpSp>
          <p:nvGrpSpPr>
            <p:cNvPr name="Group 11" id="11"/>
            <p:cNvGrpSpPr/>
            <p:nvPr/>
          </p:nvGrpSpPr>
          <p:grpSpPr>
            <a:xfrm rot="-10800000">
              <a:off x="0" y="0"/>
              <a:ext cx="952102" cy="824609"/>
              <a:chOff x="0" y="0"/>
              <a:chExt cx="6202680" cy="5372100"/>
            </a:xfrm>
          </p:grpSpPr>
          <p:sp>
            <p:nvSpPr>
              <p:cNvPr name="Freeform 12" id="12"/>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FF914D"/>
              </a:solidFill>
            </p:spPr>
          </p:sp>
        </p:grpSp>
        <p:sp>
          <p:nvSpPr>
            <p:cNvPr name="TextBox 13" id="13"/>
            <p:cNvSpPr txBox="true"/>
            <p:nvPr/>
          </p:nvSpPr>
          <p:spPr>
            <a:xfrm rot="0">
              <a:off x="209517" y="130826"/>
              <a:ext cx="533068" cy="515332"/>
            </a:xfrm>
            <a:prstGeom prst="rect">
              <a:avLst/>
            </a:prstGeom>
          </p:spPr>
          <p:txBody>
            <a:bodyPr anchor="t" rtlCol="false" tIns="0" lIns="0" bIns="0" rIns="0">
              <a:spAutoFit/>
            </a:bodyPr>
            <a:lstStyle/>
            <a:p>
              <a:pPr algn="ctr">
                <a:lnSpc>
                  <a:spcPts val="3240"/>
                </a:lnSpc>
                <a:spcBef>
                  <a:spcPct val="0"/>
                </a:spcBef>
              </a:pPr>
              <a:r>
                <a:rPr lang="en-US" sz="2314" spc="-46">
                  <a:solidFill>
                    <a:srgbClr val="FFFFFF"/>
                  </a:solidFill>
                  <a:latin typeface="Fira Sans Medium"/>
                </a:rPr>
                <a:t>01</a:t>
              </a:r>
            </a:p>
          </p:txBody>
        </p:sp>
      </p:grpSp>
      <p:grpSp>
        <p:nvGrpSpPr>
          <p:cNvPr name="Group 14" id="14"/>
          <p:cNvGrpSpPr/>
          <p:nvPr/>
        </p:nvGrpSpPr>
        <p:grpSpPr>
          <a:xfrm rot="0">
            <a:off x="7430138" y="8259866"/>
            <a:ext cx="714076" cy="618457"/>
            <a:chOff x="0" y="0"/>
            <a:chExt cx="952102" cy="824609"/>
          </a:xfrm>
        </p:grpSpPr>
        <p:grpSp>
          <p:nvGrpSpPr>
            <p:cNvPr name="Group 15" id="15"/>
            <p:cNvGrpSpPr/>
            <p:nvPr/>
          </p:nvGrpSpPr>
          <p:grpSpPr>
            <a:xfrm rot="-10800000">
              <a:off x="0" y="0"/>
              <a:ext cx="952102" cy="824609"/>
              <a:chOff x="0" y="0"/>
              <a:chExt cx="6202680" cy="5372100"/>
            </a:xfrm>
          </p:grpSpPr>
          <p:sp>
            <p:nvSpPr>
              <p:cNvPr name="Freeform 16" id="16"/>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FF914D"/>
              </a:solidFill>
            </p:spPr>
          </p:sp>
        </p:grpSp>
        <p:sp>
          <p:nvSpPr>
            <p:cNvPr name="TextBox 17" id="17"/>
            <p:cNvSpPr txBox="true"/>
            <p:nvPr/>
          </p:nvSpPr>
          <p:spPr>
            <a:xfrm rot="0">
              <a:off x="209517" y="130826"/>
              <a:ext cx="533068" cy="515332"/>
            </a:xfrm>
            <a:prstGeom prst="rect">
              <a:avLst/>
            </a:prstGeom>
          </p:spPr>
          <p:txBody>
            <a:bodyPr anchor="t" rtlCol="false" tIns="0" lIns="0" bIns="0" rIns="0">
              <a:spAutoFit/>
            </a:bodyPr>
            <a:lstStyle/>
            <a:p>
              <a:pPr algn="ctr">
                <a:lnSpc>
                  <a:spcPts val="3240"/>
                </a:lnSpc>
                <a:spcBef>
                  <a:spcPct val="0"/>
                </a:spcBef>
              </a:pPr>
              <a:r>
                <a:rPr lang="en-US" sz="2314" spc="-46">
                  <a:solidFill>
                    <a:srgbClr val="FFFFFF"/>
                  </a:solidFill>
                  <a:latin typeface="Fira Sans Medium"/>
                </a:rPr>
                <a:t>02</a:t>
              </a:r>
            </a:p>
          </p:txBody>
        </p:sp>
      </p:grpSp>
      <p:grpSp>
        <p:nvGrpSpPr>
          <p:cNvPr name="Group 18" id="18"/>
          <p:cNvGrpSpPr/>
          <p:nvPr/>
        </p:nvGrpSpPr>
        <p:grpSpPr>
          <a:xfrm rot="0">
            <a:off x="7430138" y="9258300"/>
            <a:ext cx="714076" cy="618457"/>
            <a:chOff x="0" y="0"/>
            <a:chExt cx="952102" cy="824609"/>
          </a:xfrm>
        </p:grpSpPr>
        <p:grpSp>
          <p:nvGrpSpPr>
            <p:cNvPr name="Group 19" id="19"/>
            <p:cNvGrpSpPr/>
            <p:nvPr/>
          </p:nvGrpSpPr>
          <p:grpSpPr>
            <a:xfrm rot="-10800000">
              <a:off x="0" y="0"/>
              <a:ext cx="952102" cy="824609"/>
              <a:chOff x="0" y="0"/>
              <a:chExt cx="6202680" cy="5372100"/>
            </a:xfrm>
          </p:grpSpPr>
          <p:sp>
            <p:nvSpPr>
              <p:cNvPr name="Freeform 20" id="20"/>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FF914D"/>
              </a:solidFill>
            </p:spPr>
          </p:sp>
        </p:grpSp>
        <p:sp>
          <p:nvSpPr>
            <p:cNvPr name="TextBox 21" id="21"/>
            <p:cNvSpPr txBox="true"/>
            <p:nvPr/>
          </p:nvSpPr>
          <p:spPr>
            <a:xfrm rot="0">
              <a:off x="209517" y="130826"/>
              <a:ext cx="533068" cy="515332"/>
            </a:xfrm>
            <a:prstGeom prst="rect">
              <a:avLst/>
            </a:prstGeom>
          </p:spPr>
          <p:txBody>
            <a:bodyPr anchor="t" rtlCol="false" tIns="0" lIns="0" bIns="0" rIns="0">
              <a:spAutoFit/>
            </a:bodyPr>
            <a:lstStyle/>
            <a:p>
              <a:pPr algn="ctr">
                <a:lnSpc>
                  <a:spcPts val="3240"/>
                </a:lnSpc>
                <a:spcBef>
                  <a:spcPct val="0"/>
                </a:spcBef>
              </a:pPr>
              <a:r>
                <a:rPr lang="en-US" sz="2314" spc="-46">
                  <a:solidFill>
                    <a:srgbClr val="FFFFFF"/>
                  </a:solidFill>
                  <a:latin typeface="Fira Sans Medium"/>
                </a:rPr>
                <a:t>03</a:t>
              </a:r>
            </a:p>
          </p:txBody>
        </p:sp>
      </p:grpSp>
      <p:sp>
        <p:nvSpPr>
          <p:cNvPr name="TextBox 22" id="22"/>
          <p:cNvSpPr txBox="true"/>
          <p:nvPr/>
        </p:nvSpPr>
        <p:spPr>
          <a:xfrm rot="0">
            <a:off x="8519394" y="7251906"/>
            <a:ext cx="3002815" cy="446097"/>
          </a:xfrm>
          <a:prstGeom prst="rect">
            <a:avLst/>
          </a:prstGeom>
        </p:spPr>
        <p:txBody>
          <a:bodyPr anchor="t" rtlCol="false" tIns="0" lIns="0" bIns="0" rIns="0">
            <a:spAutoFit/>
          </a:bodyPr>
          <a:lstStyle/>
          <a:p>
            <a:pPr algn="l" marL="0" indent="0" lvl="0">
              <a:lnSpc>
                <a:spcPts val="3437"/>
              </a:lnSpc>
              <a:spcBef>
                <a:spcPct val="0"/>
              </a:spcBef>
            </a:pPr>
            <a:r>
              <a:rPr lang="en-US" sz="2864" spc="85">
                <a:solidFill>
                  <a:srgbClr val="000000"/>
                </a:solidFill>
                <a:latin typeface="Fira Sans Medium Bold"/>
              </a:rPr>
              <a:t>Language: JAVA</a:t>
            </a:r>
          </a:p>
        </p:txBody>
      </p:sp>
      <p:sp>
        <p:nvSpPr>
          <p:cNvPr name="TextBox 23" id="23"/>
          <p:cNvSpPr txBox="true"/>
          <p:nvPr/>
        </p:nvSpPr>
        <p:spPr>
          <a:xfrm rot="0">
            <a:off x="8519394" y="8341283"/>
            <a:ext cx="8739906" cy="446097"/>
          </a:xfrm>
          <a:prstGeom prst="rect">
            <a:avLst/>
          </a:prstGeom>
        </p:spPr>
        <p:txBody>
          <a:bodyPr anchor="t" rtlCol="false" tIns="0" lIns="0" bIns="0" rIns="0">
            <a:spAutoFit/>
          </a:bodyPr>
          <a:lstStyle/>
          <a:p>
            <a:pPr algn="l" marL="0" indent="0" lvl="0">
              <a:lnSpc>
                <a:spcPts val="3437"/>
              </a:lnSpc>
              <a:spcBef>
                <a:spcPct val="0"/>
              </a:spcBef>
            </a:pPr>
            <a:r>
              <a:rPr lang="en-US" sz="2864" spc="85">
                <a:solidFill>
                  <a:srgbClr val="000000"/>
                </a:solidFill>
                <a:latin typeface="Fira Sans Medium"/>
              </a:rPr>
              <a:t>SDK: Java 15.0,  Library: JavaFX 19 SDK, IDE: Intellij</a:t>
            </a:r>
          </a:p>
        </p:txBody>
      </p:sp>
      <p:sp>
        <p:nvSpPr>
          <p:cNvPr name="TextBox 24" id="24"/>
          <p:cNvSpPr txBox="true"/>
          <p:nvPr/>
        </p:nvSpPr>
        <p:spPr>
          <a:xfrm rot="0">
            <a:off x="8519394" y="9339717"/>
            <a:ext cx="3451165" cy="446097"/>
          </a:xfrm>
          <a:prstGeom prst="rect">
            <a:avLst/>
          </a:prstGeom>
        </p:spPr>
        <p:txBody>
          <a:bodyPr anchor="t" rtlCol="false" tIns="0" lIns="0" bIns="0" rIns="0">
            <a:spAutoFit/>
          </a:bodyPr>
          <a:lstStyle/>
          <a:p>
            <a:pPr algn="l" marL="0" indent="0" lvl="0">
              <a:lnSpc>
                <a:spcPts val="3437"/>
              </a:lnSpc>
              <a:spcBef>
                <a:spcPct val="0"/>
              </a:spcBef>
            </a:pPr>
            <a:r>
              <a:rPr lang="en-US" sz="2864" spc="85">
                <a:solidFill>
                  <a:srgbClr val="000000"/>
                </a:solidFill>
                <a:latin typeface="Fira Sans Medium"/>
              </a:rPr>
              <a:t>Database: MySQL</a:t>
            </a:r>
          </a:p>
        </p:txBody>
      </p:sp>
      <p:sp>
        <p:nvSpPr>
          <p:cNvPr name="TextBox 25" id="25"/>
          <p:cNvSpPr txBox="true"/>
          <p:nvPr/>
        </p:nvSpPr>
        <p:spPr>
          <a:xfrm rot="0">
            <a:off x="15520479" y="9352882"/>
            <a:ext cx="1621911" cy="523875"/>
          </a:xfrm>
          <a:prstGeom prst="rect">
            <a:avLst/>
          </a:prstGeom>
        </p:spPr>
        <p:txBody>
          <a:bodyPr anchor="t" rtlCol="false" tIns="0" lIns="0" bIns="0" rIns="0">
            <a:spAutoFit/>
          </a:bodyPr>
          <a:lstStyle/>
          <a:p>
            <a:pPr>
              <a:lnSpc>
                <a:spcPts val="4200"/>
              </a:lnSpc>
            </a:pPr>
            <a:r>
              <a:rPr lang="en-US" sz="3000" spc="89">
                <a:solidFill>
                  <a:srgbClr val="000000"/>
                </a:solidFill>
                <a:latin typeface="Fira Sans Medium"/>
              </a:rPr>
              <a:t>page 02</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2206669" y="3732488"/>
            <a:ext cx="3710488" cy="3766343"/>
          </a:xfrm>
          <a:prstGeom prst="rect">
            <a:avLst/>
          </a:prstGeom>
          <a:solidFill>
            <a:srgbClr val="FF914D"/>
          </a:solidFill>
        </p:spPr>
      </p:sp>
      <p:sp>
        <p:nvSpPr>
          <p:cNvPr name="AutoShape 3" id="3"/>
          <p:cNvSpPr/>
          <p:nvPr/>
        </p:nvSpPr>
        <p:spPr>
          <a:xfrm rot="0">
            <a:off x="12373759" y="3732488"/>
            <a:ext cx="3710488" cy="3766343"/>
          </a:xfrm>
          <a:prstGeom prst="rect">
            <a:avLst/>
          </a:prstGeom>
          <a:solidFill>
            <a:srgbClr val="BC9179"/>
          </a:solidFill>
        </p:spPr>
      </p:sp>
      <p:sp>
        <p:nvSpPr>
          <p:cNvPr name="AutoShape 4" id="4"/>
          <p:cNvSpPr/>
          <p:nvPr/>
        </p:nvSpPr>
        <p:spPr>
          <a:xfrm rot="0">
            <a:off x="7288756" y="3732488"/>
            <a:ext cx="3710488" cy="3766343"/>
          </a:xfrm>
          <a:prstGeom prst="rect">
            <a:avLst/>
          </a:prstGeom>
          <a:solidFill>
            <a:srgbClr val="FF8080"/>
          </a:solidFill>
        </p:spPr>
      </p:sp>
      <p:sp>
        <p:nvSpPr>
          <p:cNvPr name="TextBox 5" id="5"/>
          <p:cNvSpPr txBox="true"/>
          <p:nvPr/>
        </p:nvSpPr>
        <p:spPr>
          <a:xfrm rot="0">
            <a:off x="5762181" y="1143000"/>
            <a:ext cx="6892096" cy="766445"/>
          </a:xfrm>
          <a:prstGeom prst="rect">
            <a:avLst/>
          </a:prstGeom>
        </p:spPr>
        <p:txBody>
          <a:bodyPr anchor="t" rtlCol="false" tIns="0" lIns="0" bIns="0" rIns="0">
            <a:spAutoFit/>
          </a:bodyPr>
          <a:lstStyle/>
          <a:p>
            <a:pPr algn="l" marL="0" indent="0" lvl="0">
              <a:lnSpc>
                <a:spcPts val="5799"/>
              </a:lnSpc>
              <a:spcBef>
                <a:spcPct val="0"/>
              </a:spcBef>
            </a:pPr>
            <a:r>
              <a:rPr lang="en-US" sz="5799">
                <a:solidFill>
                  <a:srgbClr val="FF1616"/>
                </a:solidFill>
                <a:latin typeface="Fira Sans Medium Bold"/>
              </a:rPr>
              <a:t>WHY USE STUDBUD</a:t>
            </a:r>
          </a:p>
        </p:txBody>
      </p:sp>
      <p:sp>
        <p:nvSpPr>
          <p:cNvPr name="TextBox 6" id="6"/>
          <p:cNvSpPr txBox="true"/>
          <p:nvPr/>
        </p:nvSpPr>
        <p:spPr>
          <a:xfrm rot="0">
            <a:off x="2918113" y="4563352"/>
            <a:ext cx="2287598" cy="580148"/>
          </a:xfrm>
          <a:prstGeom prst="rect">
            <a:avLst/>
          </a:prstGeom>
        </p:spPr>
        <p:txBody>
          <a:bodyPr anchor="t" rtlCol="false" tIns="0" lIns="0" bIns="0" rIns="0">
            <a:spAutoFit/>
          </a:bodyPr>
          <a:lstStyle/>
          <a:p>
            <a:pPr>
              <a:lnSpc>
                <a:spcPts val="4629"/>
              </a:lnSpc>
            </a:pPr>
            <a:r>
              <a:rPr lang="en-US" sz="3306" spc="99">
                <a:solidFill>
                  <a:srgbClr val="FFFFFF"/>
                </a:solidFill>
                <a:latin typeface="Fira Sans Medium Bold"/>
              </a:rPr>
              <a:t>Simplicity</a:t>
            </a:r>
          </a:p>
        </p:txBody>
      </p:sp>
      <p:sp>
        <p:nvSpPr>
          <p:cNvPr name="TextBox 7" id="7"/>
          <p:cNvSpPr txBox="true"/>
          <p:nvPr/>
        </p:nvSpPr>
        <p:spPr>
          <a:xfrm rot="0">
            <a:off x="2918113" y="5740180"/>
            <a:ext cx="2287598" cy="701503"/>
          </a:xfrm>
          <a:prstGeom prst="rect">
            <a:avLst/>
          </a:prstGeom>
        </p:spPr>
        <p:txBody>
          <a:bodyPr anchor="t" rtlCol="false" tIns="0" lIns="0" bIns="0" rIns="0">
            <a:spAutoFit/>
          </a:bodyPr>
          <a:lstStyle/>
          <a:p>
            <a:pPr>
              <a:lnSpc>
                <a:spcPts val="2809"/>
              </a:lnSpc>
            </a:pPr>
            <a:r>
              <a:rPr lang="en-US" sz="2006" spc="60">
                <a:solidFill>
                  <a:srgbClr val="FFFFFF"/>
                </a:solidFill>
                <a:latin typeface="Fira Sans Medium Bold"/>
              </a:rPr>
              <a:t>It is really Simple to use.</a:t>
            </a:r>
          </a:p>
        </p:txBody>
      </p:sp>
      <p:sp>
        <p:nvSpPr>
          <p:cNvPr name="TextBox 8" id="8"/>
          <p:cNvSpPr txBox="true"/>
          <p:nvPr/>
        </p:nvSpPr>
        <p:spPr>
          <a:xfrm rot="0">
            <a:off x="7827800" y="4311377"/>
            <a:ext cx="2760856" cy="580148"/>
          </a:xfrm>
          <a:prstGeom prst="rect">
            <a:avLst/>
          </a:prstGeom>
        </p:spPr>
        <p:txBody>
          <a:bodyPr anchor="t" rtlCol="false" tIns="0" lIns="0" bIns="0" rIns="0">
            <a:spAutoFit/>
          </a:bodyPr>
          <a:lstStyle/>
          <a:p>
            <a:pPr>
              <a:lnSpc>
                <a:spcPts val="4629"/>
              </a:lnSpc>
            </a:pPr>
            <a:r>
              <a:rPr lang="en-US" sz="3306" spc="99">
                <a:solidFill>
                  <a:srgbClr val="FFFFFF"/>
                </a:solidFill>
                <a:latin typeface="Fira Sans Medium"/>
              </a:rPr>
              <a:t>Comfortable     </a:t>
            </a:r>
          </a:p>
        </p:txBody>
      </p:sp>
      <p:sp>
        <p:nvSpPr>
          <p:cNvPr name="TextBox 9" id="9"/>
          <p:cNvSpPr txBox="true"/>
          <p:nvPr/>
        </p:nvSpPr>
        <p:spPr>
          <a:xfrm rot="0">
            <a:off x="7827800" y="5211542"/>
            <a:ext cx="2287598" cy="1758778"/>
          </a:xfrm>
          <a:prstGeom prst="rect">
            <a:avLst/>
          </a:prstGeom>
        </p:spPr>
        <p:txBody>
          <a:bodyPr anchor="t" rtlCol="false" tIns="0" lIns="0" bIns="0" rIns="0">
            <a:spAutoFit/>
          </a:bodyPr>
          <a:lstStyle/>
          <a:p>
            <a:pPr>
              <a:lnSpc>
                <a:spcPts val="2809"/>
              </a:lnSpc>
            </a:pPr>
            <a:r>
              <a:rPr lang="en-US" sz="2006" spc="60">
                <a:solidFill>
                  <a:srgbClr val="FFFFFF"/>
                </a:solidFill>
                <a:latin typeface="Fira Sans Medium"/>
              </a:rPr>
              <a:t>The functionality and UI is designed completely for the convenience of users.</a:t>
            </a:r>
          </a:p>
        </p:txBody>
      </p:sp>
      <p:sp>
        <p:nvSpPr>
          <p:cNvPr name="TextBox 10" id="10"/>
          <p:cNvSpPr txBox="true"/>
          <p:nvPr/>
        </p:nvSpPr>
        <p:spPr>
          <a:xfrm rot="0">
            <a:off x="12848574" y="4563352"/>
            <a:ext cx="2760856" cy="580148"/>
          </a:xfrm>
          <a:prstGeom prst="rect">
            <a:avLst/>
          </a:prstGeom>
        </p:spPr>
        <p:txBody>
          <a:bodyPr anchor="t" rtlCol="false" tIns="0" lIns="0" bIns="0" rIns="0">
            <a:spAutoFit/>
          </a:bodyPr>
          <a:lstStyle/>
          <a:p>
            <a:pPr>
              <a:lnSpc>
                <a:spcPts val="4629"/>
              </a:lnSpc>
            </a:pPr>
            <a:r>
              <a:rPr lang="en-US" sz="3306" spc="99">
                <a:solidFill>
                  <a:srgbClr val="FFFFFF"/>
                </a:solidFill>
                <a:latin typeface="Fira Sans Medium"/>
              </a:rPr>
              <a:t>Keep Track     </a:t>
            </a:r>
          </a:p>
        </p:txBody>
      </p:sp>
      <p:sp>
        <p:nvSpPr>
          <p:cNvPr name="TextBox 11" id="11"/>
          <p:cNvSpPr txBox="true"/>
          <p:nvPr/>
        </p:nvSpPr>
        <p:spPr>
          <a:xfrm rot="0">
            <a:off x="12848574" y="5211542"/>
            <a:ext cx="2287598" cy="1758778"/>
          </a:xfrm>
          <a:prstGeom prst="rect">
            <a:avLst/>
          </a:prstGeom>
        </p:spPr>
        <p:txBody>
          <a:bodyPr anchor="t" rtlCol="false" tIns="0" lIns="0" bIns="0" rIns="0">
            <a:spAutoFit/>
          </a:bodyPr>
          <a:lstStyle/>
          <a:p>
            <a:pPr>
              <a:lnSpc>
                <a:spcPts val="2809"/>
              </a:lnSpc>
            </a:pPr>
            <a:r>
              <a:rPr lang="en-US" sz="2006" spc="60">
                <a:solidFill>
                  <a:srgbClr val="FFFFFF"/>
                </a:solidFill>
                <a:latin typeface="Fira Sans Medium Bold"/>
              </a:rPr>
              <a:t>Use the app to keep track and get control of your life and works!!</a:t>
            </a:r>
          </a:p>
        </p:txBody>
      </p:sp>
      <p:sp>
        <p:nvSpPr>
          <p:cNvPr name="TextBox 12" id="12"/>
          <p:cNvSpPr txBox="true"/>
          <p:nvPr/>
        </p:nvSpPr>
        <p:spPr>
          <a:xfrm rot="0">
            <a:off x="15520479" y="9352882"/>
            <a:ext cx="1621911" cy="523875"/>
          </a:xfrm>
          <a:prstGeom prst="rect">
            <a:avLst/>
          </a:prstGeom>
        </p:spPr>
        <p:txBody>
          <a:bodyPr anchor="t" rtlCol="false" tIns="0" lIns="0" bIns="0" rIns="0">
            <a:spAutoFit/>
          </a:bodyPr>
          <a:lstStyle/>
          <a:p>
            <a:pPr>
              <a:lnSpc>
                <a:spcPts val="4200"/>
              </a:lnSpc>
            </a:pPr>
            <a:r>
              <a:rPr lang="en-US" sz="3000" spc="89">
                <a:solidFill>
                  <a:srgbClr val="000000"/>
                </a:solidFill>
                <a:latin typeface="Fira Sans Medium"/>
              </a:rPr>
              <a:t>page 03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0652" y="9515874"/>
            <a:ext cx="16926697" cy="1542251"/>
            <a:chOff x="0" y="0"/>
            <a:chExt cx="58960502" cy="5372100"/>
          </a:xfrm>
        </p:grpSpPr>
        <p:sp>
          <p:nvSpPr>
            <p:cNvPr name="Freeform 3" id="3"/>
            <p:cNvSpPr/>
            <p:nvPr/>
          </p:nvSpPr>
          <p:spPr>
            <a:xfrm>
              <a:off x="0" y="0"/>
              <a:ext cx="58960500" cy="5372100"/>
            </a:xfrm>
            <a:custGeom>
              <a:avLst/>
              <a:gdLst/>
              <a:ahLst/>
              <a:cxnLst/>
              <a:rect r="r" b="b" t="t" l="l"/>
              <a:pathLst>
                <a:path h="5372100" w="589605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FF914D"/>
            </a:solidFill>
          </p:spPr>
        </p:sp>
      </p:grpSp>
      <p:grpSp>
        <p:nvGrpSpPr>
          <p:cNvPr name="Group 4" id="4"/>
          <p:cNvGrpSpPr/>
          <p:nvPr/>
        </p:nvGrpSpPr>
        <p:grpSpPr>
          <a:xfrm rot="0">
            <a:off x="7833691" y="3787442"/>
            <a:ext cx="2812013" cy="2108920"/>
            <a:chOff x="0" y="0"/>
            <a:chExt cx="3749350" cy="2811894"/>
          </a:xfrm>
        </p:grpSpPr>
        <p:sp>
          <p:nvSpPr>
            <p:cNvPr name="TextBox 5" id="5"/>
            <p:cNvSpPr txBox="true"/>
            <p:nvPr/>
          </p:nvSpPr>
          <p:spPr>
            <a:xfrm rot="0">
              <a:off x="667284" y="239109"/>
              <a:ext cx="1370112" cy="668326"/>
            </a:xfrm>
            <a:prstGeom prst="rect">
              <a:avLst/>
            </a:prstGeom>
          </p:spPr>
          <p:txBody>
            <a:bodyPr anchor="t" rtlCol="false" tIns="0" lIns="0" bIns="0" rIns="0">
              <a:spAutoFit/>
            </a:bodyPr>
            <a:lstStyle/>
            <a:p>
              <a:pPr algn="ctr" marL="0" indent="0" lvl="0">
                <a:lnSpc>
                  <a:spcPts val="2043"/>
                </a:lnSpc>
                <a:spcBef>
                  <a:spcPct val="0"/>
                </a:spcBef>
              </a:pPr>
              <a:r>
                <a:rPr lang="en-US" sz="1459" spc="7" u="none">
                  <a:solidFill>
                    <a:srgbClr val="FFFFFF"/>
                  </a:solidFill>
                  <a:latin typeface="Fira Sans Light Bold"/>
                </a:rPr>
                <a:t>Add your idea here</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2478" r="0" b="2478"/>
            <a:stretch>
              <a:fillRect/>
            </a:stretch>
          </p:blipFill>
          <p:spPr>
            <a:xfrm flipH="false" flipV="false" rot="0">
              <a:off x="0" y="0"/>
              <a:ext cx="3749350" cy="2811894"/>
            </a:xfrm>
            <a:prstGeom prst="rect">
              <a:avLst/>
            </a:prstGeom>
          </p:spPr>
        </p:pic>
        <p:sp>
          <p:nvSpPr>
            <p:cNvPr name="TextBox 7" id="7"/>
            <p:cNvSpPr txBox="true"/>
            <p:nvPr/>
          </p:nvSpPr>
          <p:spPr>
            <a:xfrm rot="0">
              <a:off x="1315468" y="1348797"/>
              <a:ext cx="1118414" cy="549786"/>
            </a:xfrm>
            <a:prstGeom prst="rect">
              <a:avLst/>
            </a:prstGeom>
          </p:spPr>
          <p:txBody>
            <a:bodyPr anchor="t" rtlCol="false" tIns="0" lIns="0" bIns="0" rIns="0">
              <a:spAutoFit/>
            </a:bodyPr>
            <a:lstStyle/>
            <a:p>
              <a:pPr algn="ctr">
                <a:lnSpc>
                  <a:spcPts val="3413"/>
                </a:lnSpc>
                <a:spcBef>
                  <a:spcPct val="0"/>
                </a:spcBef>
              </a:pPr>
              <a:r>
                <a:rPr lang="en-US" sz="2438" spc="-48">
                  <a:solidFill>
                    <a:srgbClr val="000000"/>
                  </a:solidFill>
                  <a:latin typeface="Fira Sans Medium"/>
                </a:rPr>
                <a:t>Home</a:t>
              </a:r>
            </a:p>
          </p:txBody>
        </p:sp>
      </p:grpSp>
      <p:grpSp>
        <p:nvGrpSpPr>
          <p:cNvPr name="Group 8" id="8"/>
          <p:cNvGrpSpPr/>
          <p:nvPr/>
        </p:nvGrpSpPr>
        <p:grpSpPr>
          <a:xfrm rot="0">
            <a:off x="1028700" y="3787442"/>
            <a:ext cx="1836734" cy="1449350"/>
            <a:chOff x="0" y="0"/>
            <a:chExt cx="2448978" cy="1932467"/>
          </a:xfrm>
        </p:grpSpPr>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2448978" cy="1932467"/>
            </a:xfrm>
            <a:prstGeom prst="rect">
              <a:avLst/>
            </a:prstGeom>
          </p:spPr>
        </p:pic>
        <p:sp>
          <p:nvSpPr>
            <p:cNvPr name="TextBox 10" id="10"/>
            <p:cNvSpPr txBox="true"/>
            <p:nvPr/>
          </p:nvSpPr>
          <p:spPr>
            <a:xfrm rot="0">
              <a:off x="797531" y="790572"/>
              <a:ext cx="853916" cy="515332"/>
            </a:xfrm>
            <a:prstGeom prst="rect">
              <a:avLst/>
            </a:prstGeom>
          </p:spPr>
          <p:txBody>
            <a:bodyPr anchor="t" rtlCol="false" tIns="0" lIns="0" bIns="0" rIns="0">
              <a:spAutoFit/>
            </a:bodyPr>
            <a:lstStyle/>
            <a:p>
              <a:pPr algn="ctr">
                <a:lnSpc>
                  <a:spcPts val="3240"/>
                </a:lnSpc>
                <a:spcBef>
                  <a:spcPct val="0"/>
                </a:spcBef>
              </a:pPr>
              <a:r>
                <a:rPr lang="en-US" sz="2314" spc="-46">
                  <a:solidFill>
                    <a:srgbClr val="000000"/>
                  </a:solidFill>
                  <a:latin typeface="Fira Sans Medium"/>
                </a:rPr>
                <a:t>login</a:t>
              </a:r>
            </a:p>
          </p:txBody>
        </p:sp>
      </p:grpSp>
      <p:grpSp>
        <p:nvGrpSpPr>
          <p:cNvPr name="Group 11" id="11"/>
          <p:cNvGrpSpPr/>
          <p:nvPr/>
        </p:nvGrpSpPr>
        <p:grpSpPr>
          <a:xfrm rot="0">
            <a:off x="1028700" y="6555933"/>
            <a:ext cx="2079356" cy="1640801"/>
            <a:chOff x="0" y="0"/>
            <a:chExt cx="2772474" cy="2187734"/>
          </a:xfrm>
        </p:grpSpPr>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2772474" cy="2187734"/>
            </a:xfrm>
            <a:prstGeom prst="rect">
              <a:avLst/>
            </a:prstGeom>
          </p:spPr>
        </p:pic>
        <p:sp>
          <p:nvSpPr>
            <p:cNvPr name="TextBox 13" id="13"/>
            <p:cNvSpPr txBox="true"/>
            <p:nvPr/>
          </p:nvSpPr>
          <p:spPr>
            <a:xfrm rot="0">
              <a:off x="720836" y="988759"/>
              <a:ext cx="1330801" cy="515332"/>
            </a:xfrm>
            <a:prstGeom prst="rect">
              <a:avLst/>
            </a:prstGeom>
          </p:spPr>
          <p:txBody>
            <a:bodyPr anchor="t" rtlCol="false" tIns="0" lIns="0" bIns="0" rIns="0">
              <a:spAutoFit/>
            </a:bodyPr>
            <a:lstStyle/>
            <a:p>
              <a:pPr algn="ctr">
                <a:lnSpc>
                  <a:spcPts val="3240"/>
                </a:lnSpc>
                <a:spcBef>
                  <a:spcPct val="0"/>
                </a:spcBef>
              </a:pPr>
              <a:r>
                <a:rPr lang="en-US" sz="2314" spc="-46">
                  <a:solidFill>
                    <a:srgbClr val="000000"/>
                  </a:solidFill>
                  <a:latin typeface="Fira Sans Medium"/>
                </a:rPr>
                <a:t>register</a:t>
              </a:r>
            </a:p>
          </p:txBody>
        </p:sp>
      </p:grpSp>
      <p:grpSp>
        <p:nvGrpSpPr>
          <p:cNvPr name="Group 14" id="14"/>
          <p:cNvGrpSpPr/>
          <p:nvPr/>
        </p:nvGrpSpPr>
        <p:grpSpPr>
          <a:xfrm rot="0">
            <a:off x="9532702" y="573301"/>
            <a:ext cx="2247371" cy="1773380"/>
            <a:chOff x="0" y="0"/>
            <a:chExt cx="2996495" cy="2364507"/>
          </a:xfrm>
        </p:grpSpPr>
        <p:pic>
          <p:nvPicPr>
            <p:cNvPr name="Picture 15" id="1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2996495" cy="2364507"/>
            </a:xfrm>
            <a:prstGeom prst="rect">
              <a:avLst/>
            </a:prstGeom>
          </p:spPr>
        </p:pic>
        <p:sp>
          <p:nvSpPr>
            <p:cNvPr name="TextBox 16" id="16"/>
            <p:cNvSpPr txBox="true"/>
            <p:nvPr/>
          </p:nvSpPr>
          <p:spPr>
            <a:xfrm rot="0">
              <a:off x="710133" y="1134628"/>
              <a:ext cx="1576229" cy="515332"/>
            </a:xfrm>
            <a:prstGeom prst="rect">
              <a:avLst/>
            </a:prstGeom>
          </p:spPr>
          <p:txBody>
            <a:bodyPr anchor="t" rtlCol="false" tIns="0" lIns="0" bIns="0" rIns="0">
              <a:spAutoFit/>
            </a:bodyPr>
            <a:lstStyle/>
            <a:p>
              <a:pPr algn="ctr">
                <a:lnSpc>
                  <a:spcPts val="3240"/>
                </a:lnSpc>
                <a:spcBef>
                  <a:spcPct val="0"/>
                </a:spcBef>
              </a:pPr>
              <a:r>
                <a:rPr lang="en-US" sz="2314" spc="-46">
                  <a:solidFill>
                    <a:srgbClr val="000000"/>
                  </a:solidFill>
                  <a:latin typeface="Fira Sans Medium"/>
                </a:rPr>
                <a:t>taskDash</a:t>
              </a:r>
            </a:p>
          </p:txBody>
        </p:sp>
      </p:grpSp>
      <p:grpSp>
        <p:nvGrpSpPr>
          <p:cNvPr name="Group 17" id="17"/>
          <p:cNvGrpSpPr/>
          <p:nvPr/>
        </p:nvGrpSpPr>
        <p:grpSpPr>
          <a:xfrm rot="0">
            <a:off x="6379559" y="573301"/>
            <a:ext cx="2043344" cy="1612384"/>
            <a:chOff x="0" y="0"/>
            <a:chExt cx="2724458" cy="2149845"/>
          </a:xfrm>
        </p:grpSpPr>
        <p:pic>
          <p:nvPicPr>
            <p:cNvPr name="Picture 18" id="1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2724458" cy="2149845"/>
            </a:xfrm>
            <a:prstGeom prst="rect">
              <a:avLst/>
            </a:prstGeom>
          </p:spPr>
        </p:pic>
        <p:sp>
          <p:nvSpPr>
            <p:cNvPr name="TextBox 19" id="19"/>
            <p:cNvSpPr txBox="true"/>
            <p:nvPr/>
          </p:nvSpPr>
          <p:spPr>
            <a:xfrm rot="0">
              <a:off x="817489" y="1027298"/>
              <a:ext cx="1152434" cy="520769"/>
            </a:xfrm>
            <a:prstGeom prst="rect">
              <a:avLst/>
            </a:prstGeom>
          </p:spPr>
          <p:txBody>
            <a:bodyPr anchor="t" rtlCol="false" tIns="0" lIns="0" bIns="0" rIns="0">
              <a:spAutoFit/>
            </a:bodyPr>
            <a:lstStyle/>
            <a:p>
              <a:pPr algn="ctr">
                <a:lnSpc>
                  <a:spcPts val="3278"/>
                </a:lnSpc>
                <a:spcBef>
                  <a:spcPct val="0"/>
                </a:spcBef>
              </a:pPr>
              <a:r>
                <a:rPr lang="en-US" sz="2341" spc="-46">
                  <a:solidFill>
                    <a:srgbClr val="000000"/>
                  </a:solidFill>
                  <a:latin typeface="Fira Sans Medium"/>
                </a:rPr>
                <a:t>profile</a:t>
              </a:r>
            </a:p>
          </p:txBody>
        </p:sp>
      </p:grpSp>
      <p:grpSp>
        <p:nvGrpSpPr>
          <p:cNvPr name="Group 20" id="20"/>
          <p:cNvGrpSpPr/>
          <p:nvPr/>
        </p:nvGrpSpPr>
        <p:grpSpPr>
          <a:xfrm rot="0">
            <a:off x="3402662" y="573301"/>
            <a:ext cx="1862473" cy="1469660"/>
            <a:chOff x="0" y="0"/>
            <a:chExt cx="2483297" cy="1959547"/>
          </a:xfrm>
        </p:grpSpPr>
        <p:pic>
          <p:nvPicPr>
            <p:cNvPr name="Picture 21" id="2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2483297" cy="1959547"/>
            </a:xfrm>
            <a:prstGeom prst="rect">
              <a:avLst/>
            </a:prstGeom>
          </p:spPr>
        </p:pic>
        <p:sp>
          <p:nvSpPr>
            <p:cNvPr name="TextBox 22" id="22"/>
            <p:cNvSpPr txBox="true"/>
            <p:nvPr/>
          </p:nvSpPr>
          <p:spPr>
            <a:xfrm rot="0">
              <a:off x="690312" y="932148"/>
              <a:ext cx="1102672" cy="469148"/>
            </a:xfrm>
            <a:prstGeom prst="rect">
              <a:avLst/>
            </a:prstGeom>
          </p:spPr>
          <p:txBody>
            <a:bodyPr anchor="t" rtlCol="false" tIns="0" lIns="0" bIns="0" rIns="0">
              <a:spAutoFit/>
            </a:bodyPr>
            <a:lstStyle/>
            <a:p>
              <a:pPr algn="ctr">
                <a:lnSpc>
                  <a:spcPts val="2920"/>
                </a:lnSpc>
                <a:spcBef>
                  <a:spcPct val="0"/>
                </a:spcBef>
              </a:pPr>
              <a:r>
                <a:rPr lang="en-US" sz="2086" spc="-41">
                  <a:solidFill>
                    <a:srgbClr val="000000"/>
                  </a:solidFill>
                  <a:latin typeface="Fira Sans Medium"/>
                </a:rPr>
                <a:t>update</a:t>
              </a:r>
            </a:p>
          </p:txBody>
        </p:sp>
      </p:grpSp>
      <p:grpSp>
        <p:nvGrpSpPr>
          <p:cNvPr name="Group 23" id="23"/>
          <p:cNvGrpSpPr/>
          <p:nvPr/>
        </p:nvGrpSpPr>
        <p:grpSpPr>
          <a:xfrm rot="0">
            <a:off x="14198528" y="3787442"/>
            <a:ext cx="2247371" cy="1773380"/>
            <a:chOff x="0" y="0"/>
            <a:chExt cx="2996495" cy="2364507"/>
          </a:xfrm>
        </p:grpSpPr>
        <p:sp>
          <p:nvSpPr>
            <p:cNvPr name="TextBox 24" id="24"/>
            <p:cNvSpPr txBox="true"/>
            <p:nvPr/>
          </p:nvSpPr>
          <p:spPr>
            <a:xfrm rot="0">
              <a:off x="0" y="1728073"/>
              <a:ext cx="1236288" cy="636434"/>
            </a:xfrm>
            <a:prstGeom prst="rect">
              <a:avLst/>
            </a:prstGeom>
          </p:spPr>
          <p:txBody>
            <a:bodyPr anchor="t" rtlCol="false" tIns="0" lIns="0" bIns="0" rIns="0">
              <a:spAutoFit/>
            </a:bodyPr>
            <a:lstStyle/>
            <a:p>
              <a:pPr algn="ctr" marL="0" indent="0" lvl="0">
                <a:lnSpc>
                  <a:spcPts val="1939"/>
                </a:lnSpc>
                <a:spcBef>
                  <a:spcPct val="0"/>
                </a:spcBef>
              </a:pPr>
              <a:r>
                <a:rPr lang="en-US" sz="1385" spc="6" u="none">
                  <a:solidFill>
                    <a:srgbClr val="FFFFFF"/>
                  </a:solidFill>
                  <a:latin typeface="Fira Sans Light Bold"/>
                </a:rPr>
                <a:t>Add your idea here</a:t>
              </a:r>
            </a:p>
          </p:txBody>
        </p:sp>
        <p:pic>
          <p:nvPicPr>
            <p:cNvPr name="Picture 25" id="2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2996495" cy="2364507"/>
            </a:xfrm>
            <a:prstGeom prst="rect">
              <a:avLst/>
            </a:prstGeom>
          </p:spPr>
        </p:pic>
        <p:sp>
          <p:nvSpPr>
            <p:cNvPr name="TextBox 26" id="26"/>
            <p:cNvSpPr txBox="true"/>
            <p:nvPr/>
          </p:nvSpPr>
          <p:spPr>
            <a:xfrm rot="0">
              <a:off x="425494" y="1134628"/>
              <a:ext cx="2145506" cy="515332"/>
            </a:xfrm>
            <a:prstGeom prst="rect">
              <a:avLst/>
            </a:prstGeom>
          </p:spPr>
          <p:txBody>
            <a:bodyPr anchor="t" rtlCol="false" tIns="0" lIns="0" bIns="0" rIns="0">
              <a:spAutoFit/>
            </a:bodyPr>
            <a:lstStyle/>
            <a:p>
              <a:pPr algn="ctr">
                <a:lnSpc>
                  <a:spcPts val="3240"/>
                </a:lnSpc>
                <a:spcBef>
                  <a:spcPct val="0"/>
                </a:spcBef>
              </a:pPr>
              <a:r>
                <a:rPr lang="en-US" sz="2314" spc="-46">
                  <a:solidFill>
                    <a:srgbClr val="000000"/>
                  </a:solidFill>
                  <a:latin typeface="Fira Sans Medium"/>
                </a:rPr>
                <a:t>taskSelector</a:t>
              </a:r>
            </a:p>
          </p:txBody>
        </p:sp>
      </p:grpSp>
      <p:grpSp>
        <p:nvGrpSpPr>
          <p:cNvPr name="Group 27" id="27"/>
          <p:cNvGrpSpPr/>
          <p:nvPr/>
        </p:nvGrpSpPr>
        <p:grpSpPr>
          <a:xfrm rot="0">
            <a:off x="14064745" y="819043"/>
            <a:ext cx="2247371" cy="1773380"/>
            <a:chOff x="0" y="0"/>
            <a:chExt cx="2996495" cy="2364507"/>
          </a:xfrm>
        </p:grpSpPr>
        <p:pic>
          <p:nvPicPr>
            <p:cNvPr name="Picture 28" id="2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2996495" cy="2364507"/>
            </a:xfrm>
            <a:prstGeom prst="rect">
              <a:avLst/>
            </a:prstGeom>
          </p:spPr>
        </p:pic>
        <p:sp>
          <p:nvSpPr>
            <p:cNvPr name="TextBox 29" id="29"/>
            <p:cNvSpPr txBox="true"/>
            <p:nvPr/>
          </p:nvSpPr>
          <p:spPr>
            <a:xfrm rot="0">
              <a:off x="644728" y="1134628"/>
              <a:ext cx="1707039" cy="515332"/>
            </a:xfrm>
            <a:prstGeom prst="rect">
              <a:avLst/>
            </a:prstGeom>
          </p:spPr>
          <p:txBody>
            <a:bodyPr anchor="t" rtlCol="false" tIns="0" lIns="0" bIns="0" rIns="0">
              <a:spAutoFit/>
            </a:bodyPr>
            <a:lstStyle/>
            <a:p>
              <a:pPr algn="ctr">
                <a:lnSpc>
                  <a:spcPts val="3240"/>
                </a:lnSpc>
                <a:spcBef>
                  <a:spcPct val="0"/>
                </a:spcBef>
              </a:pPr>
              <a:r>
                <a:rPr lang="en-US" sz="2314" spc="-46">
                  <a:solidFill>
                    <a:srgbClr val="000000"/>
                  </a:solidFill>
                  <a:latin typeface="Fira Sans Medium"/>
                </a:rPr>
                <a:t>taskTimer</a:t>
              </a:r>
            </a:p>
          </p:txBody>
        </p:sp>
      </p:grpSp>
      <p:grpSp>
        <p:nvGrpSpPr>
          <p:cNvPr name="Group 30" id="30"/>
          <p:cNvGrpSpPr/>
          <p:nvPr/>
        </p:nvGrpSpPr>
        <p:grpSpPr>
          <a:xfrm rot="0">
            <a:off x="12719695" y="7310043"/>
            <a:ext cx="2247371" cy="1773380"/>
            <a:chOff x="0" y="0"/>
            <a:chExt cx="2996495" cy="2364507"/>
          </a:xfrm>
        </p:grpSpPr>
        <p:pic>
          <p:nvPicPr>
            <p:cNvPr name="Picture 31" id="3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2996495" cy="2364507"/>
            </a:xfrm>
            <a:prstGeom prst="rect">
              <a:avLst/>
            </a:prstGeom>
          </p:spPr>
        </p:pic>
        <p:sp>
          <p:nvSpPr>
            <p:cNvPr name="TextBox 32" id="32"/>
            <p:cNvSpPr txBox="true"/>
            <p:nvPr/>
          </p:nvSpPr>
          <p:spPr>
            <a:xfrm rot="0">
              <a:off x="710133" y="1134628"/>
              <a:ext cx="1576229" cy="515332"/>
            </a:xfrm>
            <a:prstGeom prst="rect">
              <a:avLst/>
            </a:prstGeom>
          </p:spPr>
          <p:txBody>
            <a:bodyPr anchor="t" rtlCol="false" tIns="0" lIns="0" bIns="0" rIns="0">
              <a:spAutoFit/>
            </a:bodyPr>
            <a:lstStyle/>
            <a:p>
              <a:pPr algn="ctr">
                <a:lnSpc>
                  <a:spcPts val="3240"/>
                </a:lnSpc>
                <a:spcBef>
                  <a:spcPct val="0"/>
                </a:spcBef>
              </a:pPr>
              <a:r>
                <a:rPr lang="en-US" sz="2314" spc="-46">
                  <a:solidFill>
                    <a:srgbClr val="000000"/>
                  </a:solidFill>
                  <a:latin typeface="Fira Sans Medium"/>
                </a:rPr>
                <a:t>progress</a:t>
              </a:r>
            </a:p>
          </p:txBody>
        </p:sp>
      </p:grpSp>
      <p:grpSp>
        <p:nvGrpSpPr>
          <p:cNvPr name="Group 33" id="33"/>
          <p:cNvGrpSpPr/>
          <p:nvPr/>
        </p:nvGrpSpPr>
        <p:grpSpPr>
          <a:xfrm rot="0">
            <a:off x="5698268" y="7067418"/>
            <a:ext cx="2426495" cy="1914725"/>
            <a:chOff x="0" y="0"/>
            <a:chExt cx="3235327" cy="2552967"/>
          </a:xfrm>
        </p:grpSpPr>
        <p:pic>
          <p:nvPicPr>
            <p:cNvPr name="Picture 34" id="3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3235327" cy="2552967"/>
            </a:xfrm>
            <a:prstGeom prst="rect">
              <a:avLst/>
            </a:prstGeom>
          </p:spPr>
        </p:pic>
        <p:sp>
          <p:nvSpPr>
            <p:cNvPr name="TextBox 35" id="35"/>
            <p:cNvSpPr txBox="true"/>
            <p:nvPr/>
          </p:nvSpPr>
          <p:spPr>
            <a:xfrm rot="0">
              <a:off x="245178" y="713016"/>
              <a:ext cx="2506139" cy="1607532"/>
            </a:xfrm>
            <a:prstGeom prst="rect">
              <a:avLst/>
            </a:prstGeom>
          </p:spPr>
          <p:txBody>
            <a:bodyPr anchor="t" rtlCol="false" tIns="0" lIns="0" bIns="0" rIns="0">
              <a:spAutoFit/>
            </a:bodyPr>
            <a:lstStyle/>
            <a:p>
              <a:pPr algn="ctr">
                <a:lnSpc>
                  <a:spcPts val="3240"/>
                </a:lnSpc>
              </a:pPr>
              <a:r>
                <a:rPr lang="en-US" sz="2314" spc="-46">
                  <a:solidFill>
                    <a:srgbClr val="000000"/>
                  </a:solidFill>
                  <a:latin typeface="Fira Sans Medium"/>
                </a:rPr>
                <a:t>widgets</a:t>
              </a:r>
            </a:p>
            <a:p>
              <a:pPr algn="ctr">
                <a:lnSpc>
                  <a:spcPts val="3240"/>
                </a:lnSpc>
                <a:spcBef>
                  <a:spcPct val="0"/>
                </a:spcBef>
              </a:pPr>
              <a:r>
                <a:rPr lang="en-US" sz="2314" spc="-46">
                  <a:solidFill>
                    <a:srgbClr val="000000"/>
                  </a:solidFill>
                  <a:latin typeface="Fira Sans Medium"/>
                </a:rPr>
                <a:t>stop/count watch</a:t>
              </a:r>
            </a:p>
          </p:txBody>
        </p:sp>
      </p:grpSp>
      <p:pic>
        <p:nvPicPr>
          <p:cNvPr name="Picture 36" id="3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391998" y="5732187"/>
            <a:ext cx="781787" cy="328351"/>
          </a:xfrm>
          <a:prstGeom prst="rect">
            <a:avLst/>
          </a:prstGeom>
        </p:spPr>
      </p:pic>
      <p:pic>
        <p:nvPicPr>
          <p:cNvPr name="Picture 37" id="3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330334">
            <a:off x="1841659" y="5732187"/>
            <a:ext cx="781787" cy="328351"/>
          </a:xfrm>
          <a:prstGeom prst="rect">
            <a:avLst/>
          </a:prstGeom>
        </p:spPr>
      </p:pic>
      <p:grpSp>
        <p:nvGrpSpPr>
          <p:cNvPr name="Group 38" id="38"/>
          <p:cNvGrpSpPr/>
          <p:nvPr/>
        </p:nvGrpSpPr>
        <p:grpSpPr>
          <a:xfrm rot="0">
            <a:off x="7661628" y="2592423"/>
            <a:ext cx="672476" cy="788280"/>
            <a:chOff x="0" y="0"/>
            <a:chExt cx="896634" cy="1051041"/>
          </a:xfrm>
        </p:grpSpPr>
        <p:pic>
          <p:nvPicPr>
            <p:cNvPr name="Picture 39" id="3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330334">
              <a:off x="-291775" y="306620"/>
              <a:ext cx="1042383" cy="437801"/>
            </a:xfrm>
            <a:prstGeom prst="rect">
              <a:avLst/>
            </a:prstGeom>
          </p:spPr>
        </p:pic>
        <p:pic>
          <p:nvPicPr>
            <p:cNvPr name="Picture 40" id="4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56542" y="310949"/>
              <a:ext cx="1042383" cy="437801"/>
            </a:xfrm>
            <a:prstGeom prst="rect">
              <a:avLst/>
            </a:prstGeom>
          </p:spPr>
        </p:pic>
      </p:grpSp>
      <p:grpSp>
        <p:nvGrpSpPr>
          <p:cNvPr name="Group 41" id="41"/>
          <p:cNvGrpSpPr/>
          <p:nvPr/>
        </p:nvGrpSpPr>
        <p:grpSpPr>
          <a:xfrm rot="-5505754">
            <a:off x="5429397" y="985353"/>
            <a:ext cx="785900" cy="788280"/>
            <a:chOff x="0" y="0"/>
            <a:chExt cx="1047866" cy="1051041"/>
          </a:xfrm>
        </p:grpSpPr>
        <p:pic>
          <p:nvPicPr>
            <p:cNvPr name="Picture 42" id="4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302291" y="306620"/>
              <a:ext cx="1042383" cy="437801"/>
            </a:xfrm>
            <a:prstGeom prst="rect">
              <a:avLst/>
            </a:prstGeom>
          </p:spPr>
        </p:pic>
        <p:pic>
          <p:nvPicPr>
            <p:cNvPr name="Picture 43" id="4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330334">
              <a:off x="297258" y="306620"/>
              <a:ext cx="1042383" cy="437801"/>
            </a:xfrm>
            <a:prstGeom prst="rect">
              <a:avLst/>
            </a:prstGeom>
          </p:spPr>
        </p:pic>
      </p:grpSp>
      <p:grpSp>
        <p:nvGrpSpPr>
          <p:cNvPr name="Group 44" id="44"/>
          <p:cNvGrpSpPr/>
          <p:nvPr/>
        </p:nvGrpSpPr>
        <p:grpSpPr>
          <a:xfrm rot="-10800000">
            <a:off x="9806694" y="2592423"/>
            <a:ext cx="672476" cy="788280"/>
            <a:chOff x="0" y="0"/>
            <a:chExt cx="896634" cy="1051041"/>
          </a:xfrm>
        </p:grpSpPr>
        <p:pic>
          <p:nvPicPr>
            <p:cNvPr name="Picture 45" id="4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330334">
              <a:off x="-291775" y="306620"/>
              <a:ext cx="1042383" cy="437801"/>
            </a:xfrm>
            <a:prstGeom prst="rect">
              <a:avLst/>
            </a:prstGeom>
          </p:spPr>
        </p:pic>
        <p:pic>
          <p:nvPicPr>
            <p:cNvPr name="Picture 46" id="4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56542" y="310949"/>
              <a:ext cx="1042383" cy="437801"/>
            </a:xfrm>
            <a:prstGeom prst="rect">
              <a:avLst/>
            </a:prstGeom>
          </p:spPr>
        </p:pic>
      </p:grpSp>
      <p:pic>
        <p:nvPicPr>
          <p:cNvPr name="Picture 47" id="4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8713212">
            <a:off x="5516011" y="5508647"/>
            <a:ext cx="2126556" cy="732841"/>
          </a:xfrm>
          <a:prstGeom prst="rect">
            <a:avLst/>
          </a:prstGeom>
        </p:spPr>
      </p:pic>
      <p:pic>
        <p:nvPicPr>
          <p:cNvPr name="Picture 48" id="4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479148">
            <a:off x="7878170" y="6449718"/>
            <a:ext cx="1089467" cy="375446"/>
          </a:xfrm>
          <a:prstGeom prst="rect">
            <a:avLst/>
          </a:prstGeom>
        </p:spPr>
      </p:pic>
      <p:grpSp>
        <p:nvGrpSpPr>
          <p:cNvPr name="Group 49" id="49"/>
          <p:cNvGrpSpPr/>
          <p:nvPr/>
        </p:nvGrpSpPr>
        <p:grpSpPr>
          <a:xfrm rot="0">
            <a:off x="14852192" y="2795792"/>
            <a:ext cx="672476" cy="788280"/>
            <a:chOff x="0" y="0"/>
            <a:chExt cx="896634" cy="1051041"/>
          </a:xfrm>
        </p:grpSpPr>
        <p:pic>
          <p:nvPicPr>
            <p:cNvPr name="Picture 50" id="5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330334">
              <a:off x="-291775" y="306620"/>
              <a:ext cx="1042383" cy="437801"/>
            </a:xfrm>
            <a:prstGeom prst="rect">
              <a:avLst/>
            </a:prstGeom>
          </p:spPr>
        </p:pic>
        <p:pic>
          <p:nvPicPr>
            <p:cNvPr name="Picture 51" id="5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56542" y="310949"/>
              <a:ext cx="1042383" cy="437801"/>
            </a:xfrm>
            <a:prstGeom prst="rect">
              <a:avLst/>
            </a:prstGeom>
          </p:spPr>
        </p:pic>
      </p:grpSp>
      <p:pic>
        <p:nvPicPr>
          <p:cNvPr name="Picture 52" id="5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5467980">
            <a:off x="1435169" y="2722936"/>
            <a:ext cx="1023797" cy="527255"/>
          </a:xfrm>
          <a:prstGeom prst="rect">
            <a:avLst/>
          </a:prstGeom>
        </p:spPr>
      </p:pic>
      <p:grpSp>
        <p:nvGrpSpPr>
          <p:cNvPr name="Group 53" id="53"/>
          <p:cNvGrpSpPr/>
          <p:nvPr/>
        </p:nvGrpSpPr>
        <p:grpSpPr>
          <a:xfrm rot="0">
            <a:off x="3920817" y="3914898"/>
            <a:ext cx="2307570" cy="1022002"/>
            <a:chOff x="0" y="0"/>
            <a:chExt cx="3076760" cy="1362669"/>
          </a:xfrm>
        </p:grpSpPr>
        <p:pic>
          <p:nvPicPr>
            <p:cNvPr name="Picture 54" id="54"/>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0" y="0"/>
              <a:ext cx="2686135" cy="735329"/>
            </a:xfrm>
            <a:prstGeom prst="rect">
              <a:avLst/>
            </a:prstGeom>
          </p:spPr>
        </p:pic>
        <p:pic>
          <p:nvPicPr>
            <p:cNvPr name="Picture 55" id="55"/>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0726134">
              <a:off x="383036" y="598569"/>
              <a:ext cx="2686135" cy="735329"/>
            </a:xfrm>
            <a:prstGeom prst="rect">
              <a:avLst/>
            </a:prstGeom>
          </p:spPr>
        </p:pic>
      </p:grpSp>
      <p:grpSp>
        <p:nvGrpSpPr>
          <p:cNvPr name="Group 56" id="56"/>
          <p:cNvGrpSpPr/>
          <p:nvPr/>
        </p:nvGrpSpPr>
        <p:grpSpPr>
          <a:xfrm rot="0">
            <a:off x="11217617" y="4121498"/>
            <a:ext cx="2307570" cy="1022002"/>
            <a:chOff x="0" y="0"/>
            <a:chExt cx="3076760" cy="1362669"/>
          </a:xfrm>
        </p:grpSpPr>
        <p:pic>
          <p:nvPicPr>
            <p:cNvPr name="Picture 57" id="5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0" y="0"/>
              <a:ext cx="2686135" cy="735329"/>
            </a:xfrm>
            <a:prstGeom prst="rect">
              <a:avLst/>
            </a:prstGeom>
          </p:spPr>
        </p:pic>
        <p:pic>
          <p:nvPicPr>
            <p:cNvPr name="Picture 58" id="5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0726134">
              <a:off x="383036" y="598569"/>
              <a:ext cx="2686135" cy="735329"/>
            </a:xfrm>
            <a:prstGeom prst="rect">
              <a:avLst/>
            </a:prstGeom>
          </p:spPr>
        </p:pic>
      </p:grpSp>
      <p:pic>
        <p:nvPicPr>
          <p:cNvPr name="Picture 59" id="5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5311576">
            <a:off x="11302847" y="5494654"/>
            <a:ext cx="954452" cy="1803947"/>
          </a:xfrm>
          <a:prstGeom prst="rect">
            <a:avLst/>
          </a:prstGeom>
        </p:spPr>
      </p:pic>
      <p:sp>
        <p:nvSpPr>
          <p:cNvPr name="TextBox 60" id="60"/>
          <p:cNvSpPr txBox="true"/>
          <p:nvPr/>
        </p:nvSpPr>
        <p:spPr>
          <a:xfrm rot="0">
            <a:off x="1463997" y="1721967"/>
            <a:ext cx="940619" cy="356931"/>
          </a:xfrm>
          <a:prstGeom prst="rect">
            <a:avLst/>
          </a:prstGeom>
        </p:spPr>
        <p:txBody>
          <a:bodyPr anchor="t" rtlCol="false" tIns="0" lIns="0" bIns="0" rIns="0">
            <a:spAutoFit/>
          </a:bodyPr>
          <a:lstStyle/>
          <a:p>
            <a:pPr algn="ctr">
              <a:lnSpc>
                <a:spcPts val="2901"/>
              </a:lnSpc>
              <a:spcBef>
                <a:spcPct val="0"/>
              </a:spcBef>
            </a:pPr>
            <a:r>
              <a:rPr lang="en-US" sz="2072" spc="-41">
                <a:solidFill>
                  <a:srgbClr val="FF1616"/>
                </a:solidFill>
                <a:latin typeface="Fira Sans Medium"/>
              </a:rPr>
              <a:t>START</a:t>
            </a:r>
          </a:p>
        </p:txBody>
      </p:sp>
      <p:sp>
        <p:nvSpPr>
          <p:cNvPr name="TextBox 61" id="61"/>
          <p:cNvSpPr txBox="true"/>
          <p:nvPr/>
        </p:nvSpPr>
        <p:spPr>
          <a:xfrm rot="0">
            <a:off x="5698268" y="9597773"/>
            <a:ext cx="7397634" cy="446097"/>
          </a:xfrm>
          <a:prstGeom prst="rect">
            <a:avLst/>
          </a:prstGeom>
        </p:spPr>
        <p:txBody>
          <a:bodyPr anchor="t" rtlCol="false" tIns="0" lIns="0" bIns="0" rIns="0">
            <a:spAutoFit/>
          </a:bodyPr>
          <a:lstStyle/>
          <a:p>
            <a:pPr algn="l" marL="0" indent="0" lvl="0">
              <a:lnSpc>
                <a:spcPts val="3437"/>
              </a:lnSpc>
              <a:spcBef>
                <a:spcPct val="0"/>
              </a:spcBef>
            </a:pPr>
            <a:r>
              <a:rPr lang="en-US" sz="2864" spc="85">
                <a:solidFill>
                  <a:srgbClr val="000000"/>
                </a:solidFill>
                <a:latin typeface="Fira Sans Medium"/>
              </a:rPr>
              <a:t>Figure: Complete flow chart of the app</a:t>
            </a:r>
          </a:p>
        </p:txBody>
      </p:sp>
      <p:sp>
        <p:nvSpPr>
          <p:cNvPr name="TextBox 62" id="62"/>
          <p:cNvSpPr txBox="true"/>
          <p:nvPr/>
        </p:nvSpPr>
        <p:spPr>
          <a:xfrm rot="0">
            <a:off x="14967067" y="9540623"/>
            <a:ext cx="1621911" cy="523875"/>
          </a:xfrm>
          <a:prstGeom prst="rect">
            <a:avLst/>
          </a:prstGeom>
        </p:spPr>
        <p:txBody>
          <a:bodyPr anchor="t" rtlCol="false" tIns="0" lIns="0" bIns="0" rIns="0">
            <a:spAutoFit/>
          </a:bodyPr>
          <a:lstStyle/>
          <a:p>
            <a:pPr>
              <a:lnSpc>
                <a:spcPts val="4200"/>
              </a:lnSpc>
            </a:pPr>
            <a:r>
              <a:rPr lang="en-US" sz="3000" spc="89">
                <a:solidFill>
                  <a:srgbClr val="000000"/>
                </a:solidFill>
                <a:latin typeface="Fira Sans Medium"/>
              </a:rPr>
              <a:t>page 04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951665" y="2953815"/>
            <a:ext cx="2137100" cy="293759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77799" y="6725398"/>
            <a:ext cx="1771959" cy="1324136"/>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275695" y="556313"/>
            <a:ext cx="1771959" cy="1324136"/>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487341" y="6156660"/>
            <a:ext cx="1771959" cy="1324136"/>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705763"/>
            <a:ext cx="1771959" cy="1324136"/>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529116">
            <a:off x="11193415" y="5516658"/>
            <a:ext cx="2737907" cy="749502"/>
          </a:xfrm>
          <a:prstGeom prst="rect">
            <a:avLst/>
          </a:prstGeom>
        </p:spPr>
      </p:pic>
      <p:sp>
        <p:nvSpPr>
          <p:cNvPr name="TextBox 8" id="8"/>
          <p:cNvSpPr txBox="true"/>
          <p:nvPr/>
        </p:nvSpPr>
        <p:spPr>
          <a:xfrm rot="0">
            <a:off x="7238418" y="6201523"/>
            <a:ext cx="4507260" cy="523875"/>
          </a:xfrm>
          <a:prstGeom prst="rect">
            <a:avLst/>
          </a:prstGeom>
        </p:spPr>
        <p:txBody>
          <a:bodyPr anchor="t" rtlCol="false" tIns="0" lIns="0" bIns="0" rIns="0">
            <a:spAutoFit/>
          </a:bodyPr>
          <a:lstStyle/>
          <a:p>
            <a:pPr>
              <a:lnSpc>
                <a:spcPts val="4200"/>
              </a:lnSpc>
            </a:pPr>
            <a:r>
              <a:rPr lang="en-US" sz="3000" spc="89">
                <a:solidFill>
                  <a:srgbClr val="000000"/>
                </a:solidFill>
                <a:latin typeface="Fira Sans Medium"/>
              </a:rPr>
              <a:t>main users database</a:t>
            </a:r>
          </a:p>
        </p:txBody>
      </p:sp>
      <p:sp>
        <p:nvSpPr>
          <p:cNvPr name="TextBox 9" id="9"/>
          <p:cNvSpPr txBox="true"/>
          <p:nvPr/>
        </p:nvSpPr>
        <p:spPr>
          <a:xfrm rot="0">
            <a:off x="1028700" y="8341329"/>
            <a:ext cx="3261844" cy="523875"/>
          </a:xfrm>
          <a:prstGeom prst="rect">
            <a:avLst/>
          </a:prstGeom>
        </p:spPr>
        <p:txBody>
          <a:bodyPr anchor="t" rtlCol="false" tIns="0" lIns="0" bIns="0" rIns="0">
            <a:spAutoFit/>
          </a:bodyPr>
          <a:lstStyle/>
          <a:p>
            <a:pPr>
              <a:lnSpc>
                <a:spcPts val="4200"/>
              </a:lnSpc>
            </a:pPr>
            <a:r>
              <a:rPr lang="en-US" sz="3000" spc="89">
                <a:solidFill>
                  <a:srgbClr val="000000"/>
                </a:solidFill>
                <a:latin typeface="Fira Sans Medium Bold"/>
              </a:rPr>
              <a:t>user1 Task table</a:t>
            </a:r>
          </a:p>
        </p:txBody>
      </p:sp>
      <p:sp>
        <p:nvSpPr>
          <p:cNvPr name="TextBox 10" id="10"/>
          <p:cNvSpPr txBox="true"/>
          <p:nvPr/>
        </p:nvSpPr>
        <p:spPr>
          <a:xfrm rot="0">
            <a:off x="14742398" y="7754259"/>
            <a:ext cx="3261844" cy="523875"/>
          </a:xfrm>
          <a:prstGeom prst="rect">
            <a:avLst/>
          </a:prstGeom>
        </p:spPr>
        <p:txBody>
          <a:bodyPr anchor="t" rtlCol="false" tIns="0" lIns="0" bIns="0" rIns="0">
            <a:spAutoFit/>
          </a:bodyPr>
          <a:lstStyle/>
          <a:p>
            <a:pPr>
              <a:lnSpc>
                <a:spcPts val="4200"/>
              </a:lnSpc>
            </a:pPr>
            <a:r>
              <a:rPr lang="en-US" sz="3000" spc="89">
                <a:solidFill>
                  <a:srgbClr val="000000"/>
                </a:solidFill>
                <a:latin typeface="Fira Sans Medium Bold"/>
              </a:rPr>
              <a:t>user2 Task table</a:t>
            </a:r>
          </a:p>
        </p:txBody>
      </p:sp>
      <p:sp>
        <p:nvSpPr>
          <p:cNvPr name="TextBox 11" id="11"/>
          <p:cNvSpPr txBox="true"/>
          <p:nvPr/>
        </p:nvSpPr>
        <p:spPr>
          <a:xfrm rot="0">
            <a:off x="13959365" y="2149042"/>
            <a:ext cx="3261844" cy="523875"/>
          </a:xfrm>
          <a:prstGeom prst="rect">
            <a:avLst/>
          </a:prstGeom>
        </p:spPr>
        <p:txBody>
          <a:bodyPr anchor="t" rtlCol="false" tIns="0" lIns="0" bIns="0" rIns="0">
            <a:spAutoFit/>
          </a:bodyPr>
          <a:lstStyle/>
          <a:p>
            <a:pPr>
              <a:lnSpc>
                <a:spcPts val="4200"/>
              </a:lnSpc>
            </a:pPr>
            <a:r>
              <a:rPr lang="en-US" sz="3000" spc="89">
                <a:solidFill>
                  <a:srgbClr val="000000"/>
                </a:solidFill>
                <a:latin typeface="Fira Sans Medium Bold"/>
              </a:rPr>
              <a:t>user3 Task table</a:t>
            </a:r>
          </a:p>
        </p:txBody>
      </p:sp>
      <p:sp>
        <p:nvSpPr>
          <p:cNvPr name="TextBox 12" id="12"/>
          <p:cNvSpPr txBox="true"/>
          <p:nvPr/>
        </p:nvSpPr>
        <p:spPr>
          <a:xfrm rot="0">
            <a:off x="484689" y="2149042"/>
            <a:ext cx="3261844" cy="523875"/>
          </a:xfrm>
          <a:prstGeom prst="rect">
            <a:avLst/>
          </a:prstGeom>
        </p:spPr>
        <p:txBody>
          <a:bodyPr anchor="t" rtlCol="false" tIns="0" lIns="0" bIns="0" rIns="0">
            <a:spAutoFit/>
          </a:bodyPr>
          <a:lstStyle/>
          <a:p>
            <a:pPr>
              <a:lnSpc>
                <a:spcPts val="4200"/>
              </a:lnSpc>
            </a:pPr>
            <a:r>
              <a:rPr lang="en-US" sz="3000" spc="89">
                <a:solidFill>
                  <a:srgbClr val="000000"/>
                </a:solidFill>
                <a:latin typeface="Fira Sans Medium Bold"/>
              </a:rPr>
              <a:t>user4 Task table</a:t>
            </a:r>
          </a:p>
        </p:txBody>
      </p:sp>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9350147">
            <a:off x="4098501" y="6243282"/>
            <a:ext cx="2453050" cy="671523"/>
          </a:xfrm>
          <a:prstGeom prst="rect">
            <a:avLst/>
          </a:prstGeom>
        </p:spPr>
      </p:pic>
      <p:pic>
        <p:nvPicPr>
          <p:cNvPr name="Picture 14" id="1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598052">
            <a:off x="10800538" y="2108556"/>
            <a:ext cx="2453050" cy="671523"/>
          </a:xfrm>
          <a:prstGeom prst="rect">
            <a:avLst/>
          </a:prstGeom>
        </p:spPr>
      </p:pic>
      <p:pic>
        <p:nvPicPr>
          <p:cNvPr name="Picture 15" id="1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9270791">
            <a:off x="4396889" y="2337156"/>
            <a:ext cx="2453050" cy="671523"/>
          </a:xfrm>
          <a:prstGeom prst="rect">
            <a:avLst/>
          </a:prstGeom>
        </p:spPr>
      </p:pic>
      <p:grpSp>
        <p:nvGrpSpPr>
          <p:cNvPr name="Group 16" id="16"/>
          <p:cNvGrpSpPr/>
          <p:nvPr/>
        </p:nvGrpSpPr>
        <p:grpSpPr>
          <a:xfrm rot="0">
            <a:off x="1028700" y="9436704"/>
            <a:ext cx="16926697" cy="1542251"/>
            <a:chOff x="0" y="0"/>
            <a:chExt cx="58960502" cy="5372100"/>
          </a:xfrm>
        </p:grpSpPr>
        <p:sp>
          <p:nvSpPr>
            <p:cNvPr name="Freeform 17" id="17"/>
            <p:cNvSpPr/>
            <p:nvPr/>
          </p:nvSpPr>
          <p:spPr>
            <a:xfrm>
              <a:off x="0" y="0"/>
              <a:ext cx="58960500" cy="5372100"/>
            </a:xfrm>
            <a:custGeom>
              <a:avLst/>
              <a:gdLst/>
              <a:ahLst/>
              <a:cxnLst/>
              <a:rect r="r" b="b" t="t" l="l"/>
              <a:pathLst>
                <a:path h="5372100" w="589605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FF914D"/>
            </a:solidFill>
          </p:spPr>
        </p:sp>
      </p:grpSp>
      <p:sp>
        <p:nvSpPr>
          <p:cNvPr name="TextBox 18" id="18"/>
          <p:cNvSpPr txBox="true"/>
          <p:nvPr/>
        </p:nvSpPr>
        <p:spPr>
          <a:xfrm rot="0">
            <a:off x="5793232" y="9644891"/>
            <a:ext cx="7397634" cy="446097"/>
          </a:xfrm>
          <a:prstGeom prst="rect">
            <a:avLst/>
          </a:prstGeom>
        </p:spPr>
        <p:txBody>
          <a:bodyPr anchor="t" rtlCol="false" tIns="0" lIns="0" bIns="0" rIns="0">
            <a:spAutoFit/>
          </a:bodyPr>
          <a:lstStyle/>
          <a:p>
            <a:pPr algn="l" marL="0" indent="0" lvl="0">
              <a:lnSpc>
                <a:spcPts val="3437"/>
              </a:lnSpc>
              <a:spcBef>
                <a:spcPct val="0"/>
              </a:spcBef>
            </a:pPr>
            <a:r>
              <a:rPr lang="en-US" sz="2864" spc="85">
                <a:solidFill>
                  <a:srgbClr val="000000"/>
                </a:solidFill>
                <a:latin typeface="Fira Sans Medium"/>
              </a:rPr>
              <a:t>Figure: Basic Database Structure</a:t>
            </a:r>
          </a:p>
        </p:txBody>
      </p:sp>
      <p:sp>
        <p:nvSpPr>
          <p:cNvPr name="TextBox 19" id="19"/>
          <p:cNvSpPr txBox="true"/>
          <p:nvPr/>
        </p:nvSpPr>
        <p:spPr>
          <a:xfrm rot="0">
            <a:off x="15487341" y="9567113"/>
            <a:ext cx="1621911" cy="523875"/>
          </a:xfrm>
          <a:prstGeom prst="rect">
            <a:avLst/>
          </a:prstGeom>
        </p:spPr>
        <p:txBody>
          <a:bodyPr anchor="t" rtlCol="false" tIns="0" lIns="0" bIns="0" rIns="0">
            <a:spAutoFit/>
          </a:bodyPr>
          <a:lstStyle/>
          <a:p>
            <a:pPr>
              <a:lnSpc>
                <a:spcPts val="4200"/>
              </a:lnSpc>
            </a:pPr>
            <a:r>
              <a:rPr lang="en-US" sz="3000" spc="89">
                <a:solidFill>
                  <a:srgbClr val="000000"/>
                </a:solidFill>
                <a:latin typeface="Fira Sans Medium"/>
              </a:rPr>
              <a:t>page 05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39467" y="-7512788"/>
            <a:ext cx="20298767" cy="9274697"/>
            <a:chOff x="0" y="0"/>
            <a:chExt cx="11757473" cy="5372100"/>
          </a:xfrm>
        </p:grpSpPr>
        <p:sp>
          <p:nvSpPr>
            <p:cNvPr name="Freeform 3" id="3"/>
            <p:cNvSpPr/>
            <p:nvPr/>
          </p:nvSpPr>
          <p:spPr>
            <a:xfrm>
              <a:off x="0" y="0"/>
              <a:ext cx="11757473" cy="5372100"/>
            </a:xfrm>
            <a:custGeom>
              <a:avLst/>
              <a:gdLst/>
              <a:ahLst/>
              <a:cxnLst/>
              <a:rect r="r" b="b" t="t" l="l"/>
              <a:pathLst>
                <a:path h="5372100" w="11757473">
                  <a:moveTo>
                    <a:pt x="10206803" y="0"/>
                  </a:moveTo>
                  <a:lnTo>
                    <a:pt x="1550670" y="0"/>
                  </a:lnTo>
                  <a:lnTo>
                    <a:pt x="0" y="2686050"/>
                  </a:lnTo>
                  <a:lnTo>
                    <a:pt x="1550670" y="5372100"/>
                  </a:lnTo>
                  <a:lnTo>
                    <a:pt x="10206803" y="5372100"/>
                  </a:lnTo>
                  <a:lnTo>
                    <a:pt x="11757473" y="2686050"/>
                  </a:lnTo>
                  <a:lnTo>
                    <a:pt x="10206803" y="0"/>
                  </a:lnTo>
                  <a:close/>
                </a:path>
              </a:pathLst>
            </a:custGeom>
            <a:solidFill>
              <a:srgbClr val="FF914D"/>
            </a:solidFill>
          </p:spPr>
        </p:sp>
      </p:grpSp>
      <p:pic>
        <p:nvPicPr>
          <p:cNvPr name="Picture 4" id="4"/>
          <p:cNvPicPr>
            <a:picLocks noChangeAspect="true"/>
          </p:cNvPicPr>
          <p:nvPr/>
        </p:nvPicPr>
        <p:blipFill>
          <a:blip r:embed="rId2"/>
          <a:srcRect l="0" t="0" r="0" b="0"/>
          <a:stretch>
            <a:fillRect/>
          </a:stretch>
        </p:blipFill>
        <p:spPr>
          <a:xfrm flipH="false" flipV="false" rot="0">
            <a:off x="3291371" y="2418247"/>
            <a:ext cx="4258844" cy="3063876"/>
          </a:xfrm>
          <a:prstGeom prst="rect">
            <a:avLst/>
          </a:prstGeom>
        </p:spPr>
      </p:pic>
      <p:pic>
        <p:nvPicPr>
          <p:cNvPr name="Picture 5" id="5"/>
          <p:cNvPicPr>
            <a:picLocks noChangeAspect="true"/>
          </p:cNvPicPr>
          <p:nvPr/>
        </p:nvPicPr>
        <p:blipFill>
          <a:blip r:embed="rId3"/>
          <a:srcRect l="0" t="2248" r="0" b="2248"/>
          <a:stretch>
            <a:fillRect/>
          </a:stretch>
        </p:blipFill>
        <p:spPr>
          <a:xfrm flipH="false" flipV="false" rot="0">
            <a:off x="3291371" y="5974058"/>
            <a:ext cx="4258844" cy="3492180"/>
          </a:xfrm>
          <a:prstGeom prst="rect">
            <a:avLst/>
          </a:prstGeom>
        </p:spPr>
      </p:pic>
      <p:sp>
        <p:nvSpPr>
          <p:cNvPr name="TextBox 6" id="6"/>
          <p:cNvSpPr txBox="true"/>
          <p:nvPr/>
        </p:nvSpPr>
        <p:spPr>
          <a:xfrm rot="0">
            <a:off x="3140368" y="9032208"/>
            <a:ext cx="684970" cy="360084"/>
          </a:xfrm>
          <a:prstGeom prst="rect">
            <a:avLst/>
          </a:prstGeom>
        </p:spPr>
        <p:txBody>
          <a:bodyPr anchor="t" rtlCol="false" tIns="0" lIns="0" bIns="0" rIns="0">
            <a:spAutoFit/>
          </a:bodyPr>
          <a:lstStyle/>
          <a:p>
            <a:pPr algn="ctr" marL="0" indent="0" lvl="0">
              <a:lnSpc>
                <a:spcPts val="1433"/>
              </a:lnSpc>
              <a:spcBef>
                <a:spcPct val="0"/>
              </a:spcBef>
            </a:pPr>
            <a:r>
              <a:rPr lang="en-US" sz="1023" spc="5" u="none">
                <a:solidFill>
                  <a:srgbClr val="FFFFFF"/>
                </a:solidFill>
                <a:latin typeface="Fira Sans Light Bold"/>
              </a:rPr>
              <a:t>Add your idea here</a:t>
            </a:r>
          </a:p>
        </p:txBody>
      </p:sp>
      <p:sp>
        <p:nvSpPr>
          <p:cNvPr name="TextBox 7" id="7"/>
          <p:cNvSpPr txBox="true"/>
          <p:nvPr/>
        </p:nvSpPr>
        <p:spPr>
          <a:xfrm rot="0">
            <a:off x="1028700" y="604730"/>
            <a:ext cx="9220662" cy="542925"/>
          </a:xfrm>
          <a:prstGeom prst="rect">
            <a:avLst/>
          </a:prstGeom>
        </p:spPr>
        <p:txBody>
          <a:bodyPr anchor="t" rtlCol="false" tIns="0" lIns="0" bIns="0" rIns="0">
            <a:spAutoFit/>
          </a:bodyPr>
          <a:lstStyle/>
          <a:p>
            <a:pPr>
              <a:lnSpc>
                <a:spcPts val="4200"/>
              </a:lnSpc>
            </a:pPr>
            <a:r>
              <a:rPr lang="en-US" sz="3500" spc="105">
                <a:solidFill>
                  <a:srgbClr val="FFFFFF"/>
                </a:solidFill>
                <a:latin typeface="Fira Sans Medium"/>
              </a:rPr>
              <a:t>Explaination of Each Stage: Login Page</a:t>
            </a:r>
          </a:p>
        </p:txBody>
      </p:sp>
      <p:sp>
        <p:nvSpPr>
          <p:cNvPr name="TextBox 8" id="8"/>
          <p:cNvSpPr txBox="true"/>
          <p:nvPr/>
        </p:nvSpPr>
        <p:spPr>
          <a:xfrm rot="0">
            <a:off x="9144000" y="2676669"/>
            <a:ext cx="6900443" cy="5043479"/>
          </a:xfrm>
          <a:prstGeom prst="rect">
            <a:avLst/>
          </a:prstGeom>
        </p:spPr>
        <p:txBody>
          <a:bodyPr anchor="t" rtlCol="false" tIns="0" lIns="0" bIns="0" rIns="0">
            <a:spAutoFit/>
          </a:bodyPr>
          <a:lstStyle/>
          <a:p>
            <a:pPr marL="688256" indent="-344128" lvl="1">
              <a:lnSpc>
                <a:spcPts val="4462"/>
              </a:lnSpc>
              <a:buFont typeface="Arial"/>
              <a:buChar char="•"/>
            </a:pPr>
            <a:r>
              <a:rPr lang="en-US" sz="3187" spc="95">
                <a:solidFill>
                  <a:srgbClr val="000000"/>
                </a:solidFill>
                <a:latin typeface="Fira Sans Light Bold"/>
              </a:rPr>
              <a:t>Take username and password as input. Connect to database and checks. If matches, then allows to proceed</a:t>
            </a:r>
          </a:p>
          <a:p>
            <a:pPr>
              <a:lnSpc>
                <a:spcPts val="4462"/>
              </a:lnSpc>
            </a:pPr>
          </a:p>
          <a:p>
            <a:pPr>
              <a:lnSpc>
                <a:spcPts val="4462"/>
              </a:lnSpc>
            </a:pPr>
          </a:p>
          <a:p>
            <a:pPr marL="688256" indent="-344128" lvl="1">
              <a:lnSpc>
                <a:spcPts val="4462"/>
              </a:lnSpc>
              <a:buFont typeface="Arial"/>
              <a:buChar char="•"/>
            </a:pPr>
            <a:r>
              <a:rPr lang="en-US" sz="3187" spc="95">
                <a:solidFill>
                  <a:srgbClr val="000000"/>
                </a:solidFill>
                <a:latin typeface="Fira Sans Light Bold"/>
              </a:rPr>
              <a:t>Register page creates new user in the main userinfo table. Then returns to login</a:t>
            </a:r>
          </a:p>
        </p:txBody>
      </p:sp>
      <p:sp>
        <p:nvSpPr>
          <p:cNvPr name="TextBox 9" id="9"/>
          <p:cNvSpPr txBox="true"/>
          <p:nvPr/>
        </p:nvSpPr>
        <p:spPr>
          <a:xfrm rot="0">
            <a:off x="15233487" y="9170962"/>
            <a:ext cx="1621911" cy="523875"/>
          </a:xfrm>
          <a:prstGeom prst="rect">
            <a:avLst/>
          </a:prstGeom>
        </p:spPr>
        <p:txBody>
          <a:bodyPr anchor="t" rtlCol="false" tIns="0" lIns="0" bIns="0" rIns="0">
            <a:spAutoFit/>
          </a:bodyPr>
          <a:lstStyle/>
          <a:p>
            <a:pPr>
              <a:lnSpc>
                <a:spcPts val="4200"/>
              </a:lnSpc>
            </a:pPr>
            <a:r>
              <a:rPr lang="en-US" sz="3000" spc="89">
                <a:solidFill>
                  <a:srgbClr val="000000"/>
                </a:solidFill>
                <a:latin typeface="Fira Sans Medium"/>
              </a:rPr>
              <a:t>page 06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39467" y="-7512788"/>
            <a:ext cx="20298767" cy="9274697"/>
            <a:chOff x="0" y="0"/>
            <a:chExt cx="11757473" cy="5372100"/>
          </a:xfrm>
        </p:grpSpPr>
        <p:sp>
          <p:nvSpPr>
            <p:cNvPr name="Freeform 3" id="3"/>
            <p:cNvSpPr/>
            <p:nvPr/>
          </p:nvSpPr>
          <p:spPr>
            <a:xfrm>
              <a:off x="0" y="0"/>
              <a:ext cx="11757473" cy="5372100"/>
            </a:xfrm>
            <a:custGeom>
              <a:avLst/>
              <a:gdLst/>
              <a:ahLst/>
              <a:cxnLst/>
              <a:rect r="r" b="b" t="t" l="l"/>
              <a:pathLst>
                <a:path h="5372100" w="11757473">
                  <a:moveTo>
                    <a:pt x="10206803" y="0"/>
                  </a:moveTo>
                  <a:lnTo>
                    <a:pt x="1550670" y="0"/>
                  </a:lnTo>
                  <a:lnTo>
                    <a:pt x="0" y="2686050"/>
                  </a:lnTo>
                  <a:lnTo>
                    <a:pt x="1550670" y="5372100"/>
                  </a:lnTo>
                  <a:lnTo>
                    <a:pt x="10206803" y="5372100"/>
                  </a:lnTo>
                  <a:lnTo>
                    <a:pt x="11757473" y="2686050"/>
                  </a:lnTo>
                  <a:lnTo>
                    <a:pt x="10206803" y="0"/>
                  </a:lnTo>
                  <a:close/>
                </a:path>
              </a:pathLst>
            </a:custGeom>
            <a:solidFill>
              <a:srgbClr val="FF914D"/>
            </a:solidFill>
          </p:spPr>
        </p:sp>
      </p:grpSp>
      <p:pic>
        <p:nvPicPr>
          <p:cNvPr name="Picture 4" id="4"/>
          <p:cNvPicPr>
            <a:picLocks noChangeAspect="true"/>
          </p:cNvPicPr>
          <p:nvPr/>
        </p:nvPicPr>
        <p:blipFill>
          <a:blip r:embed="rId2"/>
          <a:srcRect l="0" t="0" r="0" b="0"/>
          <a:stretch>
            <a:fillRect/>
          </a:stretch>
        </p:blipFill>
        <p:spPr>
          <a:xfrm flipH="false" flipV="false" rot="0">
            <a:off x="731209" y="3042243"/>
            <a:ext cx="8877479" cy="5093454"/>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2808827" y="3623975"/>
            <a:ext cx="4722244" cy="3574743"/>
          </a:xfrm>
          <a:prstGeom prst="rect">
            <a:avLst/>
          </a:prstGeom>
        </p:spPr>
      </p:pic>
      <p:sp>
        <p:nvSpPr>
          <p:cNvPr name="TextBox 6" id="6"/>
          <p:cNvSpPr txBox="true"/>
          <p:nvPr/>
        </p:nvSpPr>
        <p:spPr>
          <a:xfrm rot="0">
            <a:off x="3140368" y="9032208"/>
            <a:ext cx="684970" cy="360084"/>
          </a:xfrm>
          <a:prstGeom prst="rect">
            <a:avLst/>
          </a:prstGeom>
        </p:spPr>
        <p:txBody>
          <a:bodyPr anchor="t" rtlCol="false" tIns="0" lIns="0" bIns="0" rIns="0">
            <a:spAutoFit/>
          </a:bodyPr>
          <a:lstStyle/>
          <a:p>
            <a:pPr algn="ctr" marL="0" indent="0" lvl="0">
              <a:lnSpc>
                <a:spcPts val="1433"/>
              </a:lnSpc>
              <a:spcBef>
                <a:spcPct val="0"/>
              </a:spcBef>
            </a:pPr>
            <a:r>
              <a:rPr lang="en-US" sz="1023" spc="5" u="none">
                <a:solidFill>
                  <a:srgbClr val="FFFFFF"/>
                </a:solidFill>
                <a:latin typeface="Fira Sans Light Bold"/>
              </a:rPr>
              <a:t>Add your idea here</a:t>
            </a:r>
          </a:p>
        </p:txBody>
      </p:sp>
      <p:sp>
        <p:nvSpPr>
          <p:cNvPr name="TextBox 7" id="7"/>
          <p:cNvSpPr txBox="true"/>
          <p:nvPr/>
        </p:nvSpPr>
        <p:spPr>
          <a:xfrm rot="0">
            <a:off x="1028700" y="604730"/>
            <a:ext cx="9220662" cy="542925"/>
          </a:xfrm>
          <a:prstGeom prst="rect">
            <a:avLst/>
          </a:prstGeom>
        </p:spPr>
        <p:txBody>
          <a:bodyPr anchor="t" rtlCol="false" tIns="0" lIns="0" bIns="0" rIns="0">
            <a:spAutoFit/>
          </a:bodyPr>
          <a:lstStyle/>
          <a:p>
            <a:pPr>
              <a:lnSpc>
                <a:spcPts val="4200"/>
              </a:lnSpc>
            </a:pPr>
            <a:r>
              <a:rPr lang="en-US" sz="3500" spc="105">
                <a:solidFill>
                  <a:srgbClr val="FFFFFF"/>
                </a:solidFill>
                <a:latin typeface="Fira Sans Medium Bold"/>
              </a:rPr>
              <a:t>                         Main Home Page</a:t>
            </a:r>
          </a:p>
        </p:txBody>
      </p:sp>
      <p:sp>
        <p:nvSpPr>
          <p:cNvPr name="TextBox 8" id="8"/>
          <p:cNvSpPr txBox="true"/>
          <p:nvPr/>
        </p:nvSpPr>
        <p:spPr>
          <a:xfrm rot="0">
            <a:off x="10249362" y="2975568"/>
            <a:ext cx="6900443" cy="5043479"/>
          </a:xfrm>
          <a:prstGeom prst="rect">
            <a:avLst/>
          </a:prstGeom>
        </p:spPr>
        <p:txBody>
          <a:bodyPr anchor="t" rtlCol="false" tIns="0" lIns="0" bIns="0" rIns="0">
            <a:spAutoFit/>
          </a:bodyPr>
          <a:lstStyle/>
          <a:p>
            <a:pPr marL="688256" indent="-344128" lvl="1">
              <a:lnSpc>
                <a:spcPts val="4462"/>
              </a:lnSpc>
              <a:buFont typeface="Arial"/>
              <a:buChar char="•"/>
            </a:pPr>
            <a:r>
              <a:rPr lang="en-US" sz="3187" spc="95">
                <a:solidFill>
                  <a:srgbClr val="000000"/>
                </a:solidFill>
                <a:latin typeface="Fira Sans Light Bold"/>
              </a:rPr>
              <a:t>It is our main home page. From here we will navigate towards different functionalities.</a:t>
            </a:r>
          </a:p>
          <a:p>
            <a:pPr marL="688256" indent="-344128" lvl="1">
              <a:lnSpc>
                <a:spcPts val="4462"/>
              </a:lnSpc>
              <a:buFont typeface="Arial"/>
              <a:buChar char="•"/>
            </a:pPr>
            <a:r>
              <a:rPr lang="en-US" sz="3187" spc="95">
                <a:solidFill>
                  <a:srgbClr val="000000"/>
                </a:solidFill>
                <a:latin typeface="Fira Sans Light Bold"/>
              </a:rPr>
              <a:t>The functionalities are divided mainly into 5 parts.</a:t>
            </a:r>
          </a:p>
          <a:p>
            <a:pPr marL="688256" indent="-344128" lvl="1">
              <a:lnSpc>
                <a:spcPts val="4462"/>
              </a:lnSpc>
              <a:buFont typeface="Arial"/>
              <a:buChar char="•"/>
            </a:pPr>
            <a:r>
              <a:rPr lang="en-US" sz="3187" spc="95">
                <a:solidFill>
                  <a:srgbClr val="000000"/>
                </a:solidFill>
                <a:latin typeface="Fira Sans Light Bold"/>
              </a:rPr>
              <a:t>If we Log Out from main page, it will take us to login again.</a:t>
            </a:r>
          </a:p>
          <a:p>
            <a:pPr marL="688256" indent="-344128" lvl="1">
              <a:lnSpc>
                <a:spcPts val="4462"/>
              </a:lnSpc>
              <a:buFont typeface="Arial"/>
              <a:buChar char="•"/>
            </a:pPr>
            <a:r>
              <a:rPr lang="en-US" sz="3187" spc="95">
                <a:solidFill>
                  <a:srgbClr val="000000"/>
                </a:solidFill>
                <a:latin typeface="Fira Sans Light Bold"/>
              </a:rPr>
              <a:t>CSS was used to design this tab.</a:t>
            </a:r>
          </a:p>
        </p:txBody>
      </p:sp>
      <p:sp>
        <p:nvSpPr>
          <p:cNvPr name="TextBox 9" id="9"/>
          <p:cNvSpPr txBox="true"/>
          <p:nvPr/>
        </p:nvSpPr>
        <p:spPr>
          <a:xfrm rot="0">
            <a:off x="15346120" y="9097018"/>
            <a:ext cx="1621911" cy="523875"/>
          </a:xfrm>
          <a:prstGeom prst="rect">
            <a:avLst/>
          </a:prstGeom>
        </p:spPr>
        <p:txBody>
          <a:bodyPr anchor="t" rtlCol="false" tIns="0" lIns="0" bIns="0" rIns="0">
            <a:spAutoFit/>
          </a:bodyPr>
          <a:lstStyle/>
          <a:p>
            <a:pPr>
              <a:lnSpc>
                <a:spcPts val="4200"/>
              </a:lnSpc>
            </a:pPr>
            <a:r>
              <a:rPr lang="en-US" sz="3000" spc="89">
                <a:solidFill>
                  <a:srgbClr val="000000"/>
                </a:solidFill>
                <a:latin typeface="Fira Sans Medium"/>
              </a:rPr>
              <a:t>page 07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39467" y="-7512788"/>
            <a:ext cx="20298767" cy="9274697"/>
            <a:chOff x="0" y="0"/>
            <a:chExt cx="11757473" cy="5372100"/>
          </a:xfrm>
        </p:grpSpPr>
        <p:sp>
          <p:nvSpPr>
            <p:cNvPr name="Freeform 3" id="3"/>
            <p:cNvSpPr/>
            <p:nvPr/>
          </p:nvSpPr>
          <p:spPr>
            <a:xfrm>
              <a:off x="0" y="0"/>
              <a:ext cx="11757473" cy="5372100"/>
            </a:xfrm>
            <a:custGeom>
              <a:avLst/>
              <a:gdLst/>
              <a:ahLst/>
              <a:cxnLst/>
              <a:rect r="r" b="b" t="t" l="l"/>
              <a:pathLst>
                <a:path h="5372100" w="11757473">
                  <a:moveTo>
                    <a:pt x="10206803" y="0"/>
                  </a:moveTo>
                  <a:lnTo>
                    <a:pt x="1550670" y="0"/>
                  </a:lnTo>
                  <a:lnTo>
                    <a:pt x="0" y="2686050"/>
                  </a:lnTo>
                  <a:lnTo>
                    <a:pt x="1550670" y="5372100"/>
                  </a:lnTo>
                  <a:lnTo>
                    <a:pt x="10206803" y="5372100"/>
                  </a:lnTo>
                  <a:lnTo>
                    <a:pt x="11757473" y="2686050"/>
                  </a:lnTo>
                  <a:lnTo>
                    <a:pt x="10206803" y="0"/>
                  </a:lnTo>
                  <a:close/>
                </a:path>
              </a:pathLst>
            </a:custGeom>
            <a:solidFill>
              <a:srgbClr val="FF914D"/>
            </a:solidFill>
          </p:spPr>
        </p:sp>
      </p:grpSp>
      <p:pic>
        <p:nvPicPr>
          <p:cNvPr name="Picture 4" id="4"/>
          <p:cNvPicPr>
            <a:picLocks noChangeAspect="true"/>
          </p:cNvPicPr>
          <p:nvPr/>
        </p:nvPicPr>
        <p:blipFill>
          <a:blip r:embed="rId2"/>
          <a:srcRect l="0" t="0" r="3935" b="0"/>
          <a:stretch>
            <a:fillRect/>
          </a:stretch>
        </p:blipFill>
        <p:spPr>
          <a:xfrm flipH="false" flipV="false" rot="0">
            <a:off x="2829322" y="2379773"/>
            <a:ext cx="5675495" cy="4317968"/>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0099317" y="2278702"/>
            <a:ext cx="5146882" cy="4419040"/>
          </a:xfrm>
          <a:prstGeom prst="rect">
            <a:avLst/>
          </a:prstGeom>
        </p:spPr>
      </p:pic>
      <p:sp>
        <p:nvSpPr>
          <p:cNvPr name="TextBox 6" id="6"/>
          <p:cNvSpPr txBox="true"/>
          <p:nvPr/>
        </p:nvSpPr>
        <p:spPr>
          <a:xfrm rot="0">
            <a:off x="3140368" y="9032208"/>
            <a:ext cx="684970" cy="360084"/>
          </a:xfrm>
          <a:prstGeom prst="rect">
            <a:avLst/>
          </a:prstGeom>
        </p:spPr>
        <p:txBody>
          <a:bodyPr anchor="t" rtlCol="false" tIns="0" lIns="0" bIns="0" rIns="0">
            <a:spAutoFit/>
          </a:bodyPr>
          <a:lstStyle/>
          <a:p>
            <a:pPr algn="ctr" marL="0" indent="0" lvl="0">
              <a:lnSpc>
                <a:spcPts val="1433"/>
              </a:lnSpc>
              <a:spcBef>
                <a:spcPct val="0"/>
              </a:spcBef>
            </a:pPr>
            <a:r>
              <a:rPr lang="en-US" sz="1023" spc="5" u="none">
                <a:solidFill>
                  <a:srgbClr val="FFFFFF"/>
                </a:solidFill>
                <a:latin typeface="Fira Sans Light Bold"/>
              </a:rPr>
              <a:t>Add your idea here</a:t>
            </a:r>
          </a:p>
        </p:txBody>
      </p:sp>
      <p:sp>
        <p:nvSpPr>
          <p:cNvPr name="TextBox 7" id="7"/>
          <p:cNvSpPr txBox="true"/>
          <p:nvPr/>
        </p:nvSpPr>
        <p:spPr>
          <a:xfrm rot="0">
            <a:off x="1028700" y="604730"/>
            <a:ext cx="9967912" cy="542925"/>
          </a:xfrm>
          <a:prstGeom prst="rect">
            <a:avLst/>
          </a:prstGeom>
        </p:spPr>
        <p:txBody>
          <a:bodyPr anchor="t" rtlCol="false" tIns="0" lIns="0" bIns="0" rIns="0">
            <a:spAutoFit/>
          </a:bodyPr>
          <a:lstStyle/>
          <a:p>
            <a:pPr>
              <a:lnSpc>
                <a:spcPts val="4200"/>
              </a:lnSpc>
            </a:pPr>
            <a:r>
              <a:rPr lang="en-US" sz="3500" spc="105">
                <a:solidFill>
                  <a:srgbClr val="FFFFFF"/>
                </a:solidFill>
                <a:latin typeface="Fira Sans Medium Bold"/>
              </a:rPr>
              <a:t>  User Profile: Update, Delete functionalities.</a:t>
            </a:r>
          </a:p>
        </p:txBody>
      </p:sp>
      <p:sp>
        <p:nvSpPr>
          <p:cNvPr name="TextBox 8" id="8"/>
          <p:cNvSpPr txBox="true"/>
          <p:nvPr/>
        </p:nvSpPr>
        <p:spPr>
          <a:xfrm rot="0">
            <a:off x="2206614" y="7250192"/>
            <a:ext cx="15219821" cy="2233604"/>
          </a:xfrm>
          <a:prstGeom prst="rect">
            <a:avLst/>
          </a:prstGeom>
        </p:spPr>
        <p:txBody>
          <a:bodyPr anchor="t" rtlCol="false" tIns="0" lIns="0" bIns="0" rIns="0">
            <a:spAutoFit/>
          </a:bodyPr>
          <a:lstStyle/>
          <a:p>
            <a:pPr marL="688256" indent="-344128" lvl="1">
              <a:lnSpc>
                <a:spcPts val="4462"/>
              </a:lnSpc>
              <a:buFont typeface="Arial"/>
              <a:buChar char="•"/>
            </a:pPr>
            <a:r>
              <a:rPr lang="en-US" sz="3187" spc="95">
                <a:solidFill>
                  <a:srgbClr val="000000"/>
                </a:solidFill>
                <a:latin typeface="Fira Sans Light Bold"/>
              </a:rPr>
              <a:t>This part mainly update the main user information or delete account. here in this case, we can update any particular leaving the rest. But update is not possible if all filed are empty.</a:t>
            </a:r>
          </a:p>
          <a:p>
            <a:pPr marL="688256" indent="-344128" lvl="1">
              <a:lnSpc>
                <a:spcPts val="4462"/>
              </a:lnSpc>
              <a:buFont typeface="Arial"/>
              <a:buChar char="•"/>
            </a:pPr>
            <a:r>
              <a:rPr lang="en-US" sz="3187" spc="95">
                <a:solidFill>
                  <a:srgbClr val="000000"/>
                </a:solidFill>
                <a:latin typeface="Fira Sans Light Bold"/>
              </a:rPr>
              <a:t>Basic CRUD operations. Based on primary key (ID)</a:t>
            </a:r>
          </a:p>
        </p:txBody>
      </p:sp>
      <p:sp>
        <p:nvSpPr>
          <p:cNvPr name="TextBox 9" id="9"/>
          <p:cNvSpPr txBox="true"/>
          <p:nvPr/>
        </p:nvSpPr>
        <p:spPr>
          <a:xfrm rot="0">
            <a:off x="15246199" y="9159863"/>
            <a:ext cx="1621911" cy="523875"/>
          </a:xfrm>
          <a:prstGeom prst="rect">
            <a:avLst/>
          </a:prstGeom>
        </p:spPr>
        <p:txBody>
          <a:bodyPr anchor="t" rtlCol="false" tIns="0" lIns="0" bIns="0" rIns="0">
            <a:spAutoFit/>
          </a:bodyPr>
          <a:lstStyle/>
          <a:p>
            <a:pPr>
              <a:lnSpc>
                <a:spcPts val="4200"/>
              </a:lnSpc>
            </a:pPr>
            <a:r>
              <a:rPr lang="en-US" sz="3000" spc="89">
                <a:solidFill>
                  <a:srgbClr val="000000"/>
                </a:solidFill>
                <a:latin typeface="Fira Sans Medium"/>
              </a:rPr>
              <a:t>page 08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DAFV0n4a7b0</dc:identifier>
  <dcterms:modified xsi:type="dcterms:W3CDTF">2011-08-01T06:04:30Z</dcterms:modified>
  <cp:revision>1</cp:revision>
  <dc:title>Presentation of STUDBud</dc:title>
</cp:coreProperties>
</file>